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83" r:id="rId3"/>
    <p:sldId id="261" r:id="rId4"/>
    <p:sldId id="257" r:id="rId5"/>
    <p:sldId id="262" r:id="rId6"/>
    <p:sldId id="263" r:id="rId7"/>
    <p:sldId id="280" r:id="rId8"/>
    <p:sldId id="264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4" r:id="rId20"/>
    <p:sldId id="278" r:id="rId21"/>
    <p:sldId id="281" r:id="rId22"/>
    <p:sldId id="2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1"/>
    <p:restoredTop sz="94609"/>
  </p:normalViewPr>
  <p:slideViewPr>
    <p:cSldViewPr snapToGrid="0" snapToObjects="1">
      <p:cViewPr varScale="1">
        <p:scale>
          <a:sx n="122" d="100"/>
          <a:sy n="122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B88B0-8000-4A21-8255-4C34B874189A}" type="datetimeFigureOut">
              <a:rPr lang="en-NZ" smtClean="0"/>
              <a:t>7/06/2018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2E59B-C46A-4CE7-863F-FA2D05C92BE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056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566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68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5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9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63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6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5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5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6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7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3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67800" y="5594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9088290-739E-7B44-A3A8-EDEDCF88A3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281057"/>
            <a:ext cx="12192000" cy="5769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243" y="6400208"/>
            <a:ext cx="2071757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67930"/>
            <a:ext cx="2438400" cy="22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7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Rounded MT Bold" charset="0"/>
          <a:ea typeface="Arial Rounded MT Bold" charset="0"/>
          <a:cs typeface="Arial Rounded MT Bol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ntalhealth.org.nz/assets/Helplines-and-local-mental-health-services/MHF-Helplines-A4-WEB-FINAL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06"/>
          <a:stretch/>
        </p:blipFill>
        <p:spPr>
          <a:xfrm>
            <a:off x="4286802" y="0"/>
            <a:ext cx="79051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1" y="5629729"/>
            <a:ext cx="3403600" cy="58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9" y="566057"/>
            <a:ext cx="5727700" cy="2571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2DA937-D8BA-48BA-A9F0-CFFF35A3C90C}"/>
              </a:ext>
            </a:extLst>
          </p:cNvPr>
          <p:cNvSpPr txBox="1"/>
          <p:nvPr/>
        </p:nvSpPr>
        <p:spPr>
          <a:xfrm>
            <a:off x="638629" y="3196684"/>
            <a:ext cx="5803621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Creating positive environments for mental wellbeing </a:t>
            </a:r>
          </a:p>
          <a:p>
            <a:r>
              <a:rPr lang="en-GB" sz="3200" b="1" dirty="0">
                <a:solidFill>
                  <a:schemeClr val="accent1"/>
                </a:solidFill>
              </a:rPr>
              <a:t>– the what, why and how </a:t>
            </a:r>
            <a:endParaRPr lang="en-NZ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17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0B401-6C7D-4F20-BF61-AAB55027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Leadership commitment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C963D-4D99-4BB2-9BCE-48999CBBE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sz="4000" dirty="0"/>
              <a:t>Communicate</a:t>
            </a:r>
          </a:p>
          <a:p>
            <a:r>
              <a:rPr lang="en-NZ" sz="4000" dirty="0"/>
              <a:t>Model</a:t>
            </a:r>
          </a:p>
          <a:p>
            <a:r>
              <a:rPr lang="en-NZ" sz="4000" dirty="0"/>
              <a:t>Engage</a:t>
            </a:r>
          </a:p>
        </p:txBody>
      </p:sp>
      <p:pic>
        <p:nvPicPr>
          <p:cNvPr id="4" name="Content Placeholder 3" descr="_CSP8050.jpg">
            <a:extLst>
              <a:ext uri="{FF2B5EF4-FFF2-40B4-BE49-F238E27FC236}">
                <a16:creationId xmlns:a16="http://schemas.microsoft.com/office/drawing/2014/main" id="{CC6C8A80-3D09-49EB-9C7E-31C15CE80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 b="8675"/>
          <a:stretch>
            <a:fillRect/>
          </a:stretch>
        </p:blipFill>
        <p:spPr>
          <a:xfrm>
            <a:off x="4379052" y="1825625"/>
            <a:ext cx="6555997" cy="36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26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EA25F-7B56-43FC-91B7-DEF4F2C7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Encourage communication around mental wellbeing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5D6B7-8A96-4B98-9015-FB21F2DAD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000" dirty="0"/>
              <a:t>One-on-one discussions</a:t>
            </a:r>
            <a:endParaRPr lang="en-NZ" sz="4000" dirty="0"/>
          </a:p>
          <a:p>
            <a:r>
              <a:rPr lang="en-GB" sz="4000" dirty="0"/>
              <a:t>Team discussions</a:t>
            </a:r>
            <a:endParaRPr lang="en-NZ" sz="4000" dirty="0"/>
          </a:p>
          <a:p>
            <a:r>
              <a:rPr lang="en-GB" sz="4000" dirty="0"/>
              <a:t>Conversations when someone is struggling</a:t>
            </a:r>
            <a:endParaRPr lang="en-NZ" sz="4000" dirty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57592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4BCCF-6A6B-4C75-ADF8-553262CA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One-on-one discussions</a:t>
            </a:r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667AA-FD66-4473-8B67-20D21E5E1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528" y="1690688"/>
            <a:ext cx="6556943" cy="43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3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003C7-3E72-4158-B25D-07BA06FE1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Team discussions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8BDB3-6E29-4C5D-B865-30878DD26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119" y="1443425"/>
            <a:ext cx="7173761" cy="47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42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5A750-773D-494F-B60C-1BF3D67C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Conversations when someone might be struggling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D7846-CF8A-4F00-B8CF-74F7C765A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sz="4000" dirty="0"/>
              <a:t>What might you notice?</a:t>
            </a:r>
          </a:p>
          <a:p>
            <a:pPr marL="0" indent="0">
              <a:buNone/>
            </a:pPr>
            <a:r>
              <a:rPr lang="en-NZ" sz="4000" b="1" dirty="0"/>
              <a:t>- Change </a:t>
            </a:r>
          </a:p>
          <a:p>
            <a:pPr marL="0" indent="0">
              <a:buNone/>
            </a:pPr>
            <a:endParaRPr lang="en-NZ" sz="4000" dirty="0"/>
          </a:p>
          <a:p>
            <a:pPr marL="0" indent="0">
              <a:buNone/>
            </a:pPr>
            <a:r>
              <a:rPr lang="en-NZ" sz="4000" dirty="0"/>
              <a:t>What could you do?</a:t>
            </a:r>
          </a:p>
          <a:p>
            <a:pPr marL="0" indent="0">
              <a:buNone/>
            </a:pPr>
            <a:r>
              <a:rPr lang="en-NZ" sz="4000" b="1" dirty="0"/>
              <a:t>- Ask </a:t>
            </a:r>
            <a:endParaRPr lang="en-US" sz="4000" b="1" dirty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4607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D5FA6-71A0-48DC-BEF2-1E9D3448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How could you start the conversation?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F0A40-77F6-4039-94F9-46A16F17F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NZ" b="1" dirty="0"/>
              <a:t>Some tips:</a:t>
            </a:r>
          </a:p>
          <a:p>
            <a:pPr lvl="0"/>
            <a:r>
              <a:rPr lang="en-NZ" dirty="0"/>
              <a:t>Time and place</a:t>
            </a:r>
          </a:p>
          <a:p>
            <a:pPr lvl="0"/>
            <a:r>
              <a:rPr lang="en-NZ" dirty="0"/>
              <a:t>Talk about the behaviour or change</a:t>
            </a:r>
          </a:p>
          <a:p>
            <a:pPr lvl="0"/>
            <a:r>
              <a:rPr lang="en-NZ" dirty="0"/>
              <a:t>Reassure &amp; be non-judgemental</a:t>
            </a:r>
          </a:p>
          <a:p>
            <a:pPr lvl="0"/>
            <a:r>
              <a:rPr lang="en-NZ" dirty="0"/>
              <a:t>Ask questions, don’t make assumptions</a:t>
            </a:r>
          </a:p>
          <a:p>
            <a:pPr lvl="0"/>
            <a:r>
              <a:rPr lang="en-NZ" dirty="0"/>
              <a:t>Listen and try to understand</a:t>
            </a:r>
          </a:p>
          <a:p>
            <a:pPr lvl="0"/>
            <a:r>
              <a:rPr lang="en-NZ" dirty="0"/>
              <a:t>Empathise</a:t>
            </a:r>
          </a:p>
          <a:p>
            <a:pPr lvl="0"/>
            <a:r>
              <a:rPr lang="en-NZ" dirty="0"/>
              <a:t>Help them make a plan about what to do next</a:t>
            </a:r>
          </a:p>
          <a:p>
            <a:pPr lvl="0"/>
            <a:r>
              <a:rPr lang="en-NZ" dirty="0"/>
              <a:t>Check back later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02187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E7DE-CB8F-4622-9511-573BA8F2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Policy and processes to support mental wellbeing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F7E18-CF77-41F0-BD11-80D4D97F8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dirty="0"/>
              <a:t>When assessing need and identifying priorities, ask:</a:t>
            </a:r>
          </a:p>
          <a:p>
            <a:pPr marL="0" indent="0">
              <a:buNone/>
            </a:pPr>
            <a:endParaRPr lang="en-NZ" dirty="0"/>
          </a:p>
          <a:p>
            <a:r>
              <a:rPr lang="en-NZ" i="1" dirty="0"/>
              <a:t>How does this impact mental wellbeing?</a:t>
            </a:r>
          </a:p>
          <a:p>
            <a:pPr lvl="1"/>
            <a:r>
              <a:rPr lang="en-NZ" i="1" dirty="0"/>
              <a:t>Is it </a:t>
            </a:r>
            <a:r>
              <a:rPr lang="en-NZ" b="1" i="1" dirty="0"/>
              <a:t>safe</a:t>
            </a:r>
            <a:r>
              <a:rPr lang="en-NZ" i="1" dirty="0"/>
              <a:t>?</a:t>
            </a:r>
          </a:p>
          <a:p>
            <a:pPr lvl="1"/>
            <a:r>
              <a:rPr lang="en-NZ" i="1" dirty="0"/>
              <a:t>Is it </a:t>
            </a:r>
            <a:r>
              <a:rPr lang="en-NZ" b="1" i="1" dirty="0"/>
              <a:t>supportive</a:t>
            </a:r>
            <a:r>
              <a:rPr lang="en-NZ" i="1" dirty="0"/>
              <a:t>?</a:t>
            </a:r>
          </a:p>
          <a:p>
            <a:pPr lvl="1"/>
            <a:r>
              <a:rPr lang="en-NZ" i="1" dirty="0"/>
              <a:t>Will it </a:t>
            </a:r>
            <a:r>
              <a:rPr lang="en-NZ" b="1" i="1" dirty="0"/>
              <a:t>strengthen </a:t>
            </a:r>
            <a:r>
              <a:rPr lang="en-NZ" i="1" dirty="0"/>
              <a:t>wellbeing?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97451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77D83-C035-4DFB-95A6-1764F693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Evaluating and reviewing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87284-129C-4B0E-A8A0-9B4467BFE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KISS – Keep it simple sweetie!</a:t>
            </a:r>
          </a:p>
          <a:p>
            <a:r>
              <a:rPr lang="en-NZ" sz="3600" dirty="0"/>
              <a:t>ASK staff</a:t>
            </a:r>
          </a:p>
          <a:p>
            <a:pPr lvl="1"/>
            <a:r>
              <a:rPr lang="en-NZ" sz="3200" dirty="0"/>
              <a:t>One on ones</a:t>
            </a:r>
          </a:p>
          <a:p>
            <a:pPr lvl="1"/>
            <a:r>
              <a:rPr lang="en-NZ" sz="3200" dirty="0"/>
              <a:t>Team meetings</a:t>
            </a:r>
          </a:p>
          <a:p>
            <a:pPr lvl="1"/>
            <a:r>
              <a:rPr lang="en-NZ" sz="3200" dirty="0"/>
              <a:t>Staff surveys</a:t>
            </a:r>
          </a:p>
          <a:p>
            <a:r>
              <a:rPr lang="en-NZ" sz="3600" dirty="0"/>
              <a:t>Revisit plans regularly 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64869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0ACA-776B-46DB-B28E-8FB24B2D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Reviewing workshop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5BADE-CC0F-416E-B37B-4A87D4127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3200" dirty="0"/>
              <a:t>Understand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/>
              <a:t>mental health and wellbeing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/>
              <a:t>why it’s important to think about wellbeing at work</a:t>
            </a:r>
            <a:endParaRPr lang="en-NZ" sz="2800" dirty="0"/>
          </a:p>
          <a:p>
            <a:pPr lvl="0"/>
            <a:endParaRPr lang="en-NZ" sz="3200" dirty="0"/>
          </a:p>
          <a:p>
            <a:pPr lvl="0"/>
            <a:r>
              <a:rPr lang="en-GB" sz="3200" dirty="0"/>
              <a:t>Learn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/>
              <a:t>how to create a positive work environment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/>
              <a:t>some practical things that you can do</a:t>
            </a:r>
            <a:endParaRPr lang="en-US" sz="2800" dirty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31997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AF62-16D2-4E69-8F47-EEF28B352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What our workplace offers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5987D-1595-453D-A813-E01364DD7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i="1" dirty="0">
                <a:highlight>
                  <a:srgbClr val="FFFF00"/>
                </a:highlight>
              </a:rPr>
              <a:t>Add in your local supports and services e.g.</a:t>
            </a:r>
          </a:p>
          <a:p>
            <a:pPr lvl="1"/>
            <a:r>
              <a:rPr lang="en-NZ" dirty="0">
                <a:highlight>
                  <a:srgbClr val="FFFF00"/>
                </a:highlight>
              </a:rPr>
              <a:t>Employee Assistance Programmes</a:t>
            </a:r>
          </a:p>
          <a:p>
            <a:pPr lvl="1"/>
            <a:r>
              <a:rPr lang="en-NZ" dirty="0">
                <a:highlight>
                  <a:srgbClr val="FFFF00"/>
                </a:highlight>
              </a:rPr>
              <a:t>Key staff contacts</a:t>
            </a:r>
          </a:p>
          <a:p>
            <a:pPr lvl="1"/>
            <a:r>
              <a:rPr lang="en-NZ" dirty="0">
                <a:highlight>
                  <a:srgbClr val="FFFF00"/>
                </a:highlight>
              </a:rPr>
              <a:t>Local health and wellbeing providers</a:t>
            </a:r>
          </a:p>
          <a:p>
            <a:pPr lvl="1"/>
            <a:endParaRPr lang="en-NZ" dirty="0"/>
          </a:p>
          <a:p>
            <a:pPr lvl="1"/>
            <a:endParaRPr lang="en-NZ" dirty="0"/>
          </a:p>
          <a:p>
            <a:pPr lvl="1"/>
            <a:r>
              <a:rPr lang="en-NZ" dirty="0">
                <a:highlight>
                  <a:srgbClr val="FFFF00"/>
                </a:highlight>
              </a:rPr>
              <a:t>You can get an updated list of Helplines and local mental health services (</a:t>
            </a:r>
            <a:r>
              <a:rPr lang="en-NZ" dirty="0">
                <a:highlight>
                  <a:srgbClr val="FFFF00"/>
                </a:highlight>
                <a:hlinkClick r:id="rId2"/>
              </a:rPr>
              <a:t>https://www.mentalhealth.org.nz/assets/Helplines-and-local-mental-health-services/MHF-Helplines-A4-WEB-FINAL.pdf</a:t>
            </a:r>
            <a:r>
              <a:rPr lang="en-NZ" dirty="0">
                <a:highlight>
                  <a:srgbClr val="FFFF00"/>
                </a:highlight>
              </a:rPr>
              <a:t> ) - this has space to add your local numbers as well</a:t>
            </a:r>
          </a:p>
        </p:txBody>
      </p:sp>
    </p:spTree>
    <p:extLst>
      <p:ext uri="{BB962C8B-B14F-4D97-AF65-F5344CB8AC3E}">
        <p14:creationId xmlns:p14="http://schemas.microsoft.com/office/powerpoint/2010/main" val="925385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C37A90-A626-4D27-92CD-004C3AB7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Karakia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38200" y="1574902"/>
            <a:ext cx="10515600" cy="4133850"/>
          </a:xfrm>
        </p:spPr>
        <p:txBody>
          <a:bodyPr numCol="2">
            <a:normAutofit fontScale="85000" lnSpcReduction="20000"/>
          </a:bodyPr>
          <a:lstStyle/>
          <a:p>
            <a:pPr marL="0" indent="0" algn="l">
              <a:lnSpc>
                <a:spcPct val="160000"/>
              </a:lnSpc>
              <a:buNone/>
            </a:pPr>
            <a:r>
              <a:rPr lang="en-GB" sz="3200" dirty="0" err="1"/>
              <a:t>Whakataka</a:t>
            </a:r>
            <a:r>
              <a:rPr lang="en-GB" sz="3200" dirty="0"/>
              <a:t> </a:t>
            </a:r>
            <a:r>
              <a:rPr lang="en-GB" sz="3200" dirty="0" err="1"/>
              <a:t>te</a:t>
            </a:r>
            <a:r>
              <a:rPr lang="en-GB" sz="3200" dirty="0"/>
              <a:t> </a:t>
            </a:r>
            <a:r>
              <a:rPr lang="en-GB" sz="3200" dirty="0" err="1"/>
              <a:t>hau</a:t>
            </a:r>
            <a:r>
              <a:rPr lang="en-GB" sz="3200" dirty="0"/>
              <a:t> </a:t>
            </a:r>
            <a:r>
              <a:rPr lang="en-GB" sz="3200" dirty="0" err="1"/>
              <a:t>ki</a:t>
            </a:r>
            <a:r>
              <a:rPr lang="en-GB" sz="3200" dirty="0"/>
              <a:t> </a:t>
            </a:r>
            <a:r>
              <a:rPr lang="en-GB" sz="3200" dirty="0" err="1"/>
              <a:t>te</a:t>
            </a:r>
            <a:r>
              <a:rPr lang="en-GB" sz="3200" dirty="0"/>
              <a:t> </a:t>
            </a:r>
            <a:r>
              <a:rPr lang="en-GB" sz="3200" dirty="0" err="1"/>
              <a:t>uru</a:t>
            </a:r>
            <a:r>
              <a:rPr lang="en-GB" sz="3200" dirty="0"/>
              <a:t>,</a:t>
            </a:r>
            <a:br>
              <a:rPr lang="en-GB" sz="3200" dirty="0"/>
            </a:br>
            <a:r>
              <a:rPr lang="en-GB" sz="3200" dirty="0" err="1"/>
              <a:t>Whakataka</a:t>
            </a:r>
            <a:r>
              <a:rPr lang="en-GB" sz="3200" dirty="0"/>
              <a:t> </a:t>
            </a:r>
            <a:r>
              <a:rPr lang="en-GB" sz="3200" dirty="0" err="1"/>
              <a:t>te</a:t>
            </a:r>
            <a:r>
              <a:rPr lang="en-GB" sz="3200" dirty="0"/>
              <a:t> </a:t>
            </a:r>
            <a:r>
              <a:rPr lang="en-GB" sz="3200" dirty="0" err="1"/>
              <a:t>hau</a:t>
            </a:r>
            <a:r>
              <a:rPr lang="en-GB" sz="3200" dirty="0"/>
              <a:t> </a:t>
            </a:r>
            <a:r>
              <a:rPr lang="en-GB" sz="3200" dirty="0" err="1"/>
              <a:t>ki</a:t>
            </a:r>
            <a:r>
              <a:rPr lang="en-GB" sz="3200" dirty="0"/>
              <a:t> </a:t>
            </a:r>
            <a:r>
              <a:rPr lang="en-GB" sz="3200" dirty="0" err="1"/>
              <a:t>te</a:t>
            </a:r>
            <a:r>
              <a:rPr lang="en-GB" sz="3200" dirty="0"/>
              <a:t> </a:t>
            </a:r>
            <a:r>
              <a:rPr lang="en-GB" sz="3200" dirty="0" err="1"/>
              <a:t>tonga</a:t>
            </a:r>
            <a:r>
              <a:rPr lang="en-GB" sz="3200" dirty="0"/>
              <a:t>.</a:t>
            </a:r>
            <a:br>
              <a:rPr lang="en-GB" sz="3200" dirty="0"/>
            </a:br>
            <a:r>
              <a:rPr lang="en-GB" sz="3200" dirty="0"/>
              <a:t>Kia </a:t>
            </a:r>
            <a:r>
              <a:rPr lang="en-GB" sz="3200" dirty="0" err="1"/>
              <a:t>mākinakina</a:t>
            </a:r>
            <a:r>
              <a:rPr lang="en-GB" sz="3200" dirty="0"/>
              <a:t> </a:t>
            </a:r>
            <a:r>
              <a:rPr lang="en-GB" sz="3200" dirty="0" err="1"/>
              <a:t>ki</a:t>
            </a:r>
            <a:r>
              <a:rPr lang="en-GB" sz="3200" dirty="0"/>
              <a:t> </a:t>
            </a:r>
            <a:r>
              <a:rPr lang="en-GB" sz="3200" dirty="0" err="1"/>
              <a:t>uta</a:t>
            </a:r>
            <a:r>
              <a:rPr lang="en-GB" sz="3200" dirty="0"/>
              <a:t>,</a:t>
            </a:r>
            <a:br>
              <a:rPr lang="en-GB" sz="3200" dirty="0"/>
            </a:br>
            <a:r>
              <a:rPr lang="en-GB" sz="3200" dirty="0"/>
              <a:t>Kia </a:t>
            </a:r>
            <a:r>
              <a:rPr lang="en-GB" sz="3200" dirty="0" err="1"/>
              <a:t>mātaratara</a:t>
            </a:r>
            <a:r>
              <a:rPr lang="en-GB" sz="3200" dirty="0"/>
              <a:t> </a:t>
            </a:r>
            <a:r>
              <a:rPr lang="en-GB" sz="3200" dirty="0" err="1"/>
              <a:t>ki</a:t>
            </a:r>
            <a:r>
              <a:rPr lang="en-GB" sz="3200" dirty="0"/>
              <a:t> tai.</a:t>
            </a:r>
            <a:br>
              <a:rPr lang="en-GB" sz="3200" dirty="0"/>
            </a:br>
            <a:r>
              <a:rPr lang="en-GB" sz="3200" dirty="0"/>
              <a:t>E </a:t>
            </a:r>
            <a:r>
              <a:rPr lang="en-GB" sz="3200" dirty="0" err="1"/>
              <a:t>hī</a:t>
            </a:r>
            <a:r>
              <a:rPr lang="en-GB" sz="3200" dirty="0"/>
              <a:t> </a:t>
            </a:r>
            <a:r>
              <a:rPr lang="en-GB" sz="3200" dirty="0" err="1"/>
              <a:t>ake</a:t>
            </a:r>
            <a:r>
              <a:rPr lang="en-GB" sz="3200" dirty="0"/>
              <a:t> </a:t>
            </a:r>
            <a:r>
              <a:rPr lang="en-GB" sz="3200" dirty="0" err="1"/>
              <a:t>ana</a:t>
            </a:r>
            <a:r>
              <a:rPr lang="en-GB" sz="3200" dirty="0"/>
              <a:t> </a:t>
            </a:r>
            <a:r>
              <a:rPr lang="en-GB" sz="3200" dirty="0" err="1"/>
              <a:t>te</a:t>
            </a:r>
            <a:r>
              <a:rPr lang="en-GB" sz="3200" dirty="0"/>
              <a:t> </a:t>
            </a:r>
            <a:r>
              <a:rPr lang="en-GB" sz="3200" dirty="0" err="1"/>
              <a:t>atākura</a:t>
            </a:r>
            <a:r>
              <a:rPr lang="en-GB" sz="3200" dirty="0"/>
              <a:t> he </a:t>
            </a:r>
            <a:r>
              <a:rPr lang="en-GB" sz="3200" dirty="0" err="1"/>
              <a:t>tio</a:t>
            </a:r>
            <a:r>
              <a:rPr lang="en-GB" sz="3200" dirty="0"/>
              <a:t>,</a:t>
            </a:r>
            <a:br>
              <a:rPr lang="en-GB" sz="3200" dirty="0"/>
            </a:br>
            <a:r>
              <a:rPr lang="en-GB" sz="3200" dirty="0"/>
              <a:t>he </a:t>
            </a:r>
            <a:r>
              <a:rPr lang="en-GB" sz="3200" dirty="0" err="1"/>
              <a:t>huka</a:t>
            </a:r>
            <a:r>
              <a:rPr lang="en-GB" sz="3200" dirty="0"/>
              <a:t>, he </a:t>
            </a:r>
            <a:r>
              <a:rPr lang="en-GB" sz="3200" dirty="0" err="1"/>
              <a:t>hauhunga</a:t>
            </a:r>
            <a:r>
              <a:rPr lang="en-GB" sz="3200" dirty="0"/>
              <a:t>.</a:t>
            </a:r>
            <a:br>
              <a:rPr lang="en-GB" sz="3200" dirty="0"/>
            </a:br>
            <a:r>
              <a:rPr lang="en-GB" sz="3200" dirty="0" err="1"/>
              <a:t>Haumi</a:t>
            </a:r>
            <a:r>
              <a:rPr lang="en-GB" sz="3200" dirty="0"/>
              <a:t> e! Hui e! </a:t>
            </a:r>
            <a:r>
              <a:rPr lang="en-GB" sz="3200" dirty="0" err="1"/>
              <a:t>Tāiki</a:t>
            </a:r>
            <a:r>
              <a:rPr lang="en-GB" sz="3200" dirty="0"/>
              <a:t> e!</a:t>
            </a:r>
            <a:endParaRPr lang="en-NZ" sz="3200" dirty="0"/>
          </a:p>
          <a:p>
            <a:endParaRPr lang="en-GB" sz="3200" dirty="0"/>
          </a:p>
          <a:p>
            <a:endParaRPr lang="en-GB" sz="3200" dirty="0"/>
          </a:p>
          <a:p>
            <a:pPr marL="0" indent="0" algn="l">
              <a:buNone/>
            </a:pPr>
            <a:r>
              <a:rPr lang="en-GB" sz="3200" dirty="0"/>
              <a:t>Get ready for the westerly</a:t>
            </a:r>
            <a:br>
              <a:rPr lang="en-GB" sz="3200" dirty="0"/>
            </a:br>
            <a:r>
              <a:rPr lang="en-GB" sz="3200" dirty="0"/>
              <a:t>and be prepared for the southerly.</a:t>
            </a:r>
            <a:br>
              <a:rPr lang="en-GB" sz="3200" dirty="0"/>
            </a:br>
            <a:r>
              <a:rPr lang="en-GB" sz="3200" dirty="0"/>
              <a:t>It will be icy cold inland,</a:t>
            </a:r>
            <a:br>
              <a:rPr lang="en-GB" sz="3200" dirty="0"/>
            </a:br>
            <a:r>
              <a:rPr lang="en-GB" sz="3200" dirty="0"/>
              <a:t>and icy cold on the shore.</a:t>
            </a:r>
            <a:br>
              <a:rPr lang="en-GB" sz="3200" dirty="0"/>
            </a:br>
            <a:r>
              <a:rPr lang="en-GB" sz="3200" dirty="0"/>
              <a:t>May the dawn rise red-tipped on ice,</a:t>
            </a:r>
            <a:br>
              <a:rPr lang="en-GB" sz="3200" dirty="0"/>
            </a:br>
            <a:r>
              <a:rPr lang="en-GB" sz="3200" dirty="0"/>
              <a:t>on snow, on frost.</a:t>
            </a:r>
            <a:br>
              <a:rPr lang="en-GB" sz="3200" dirty="0"/>
            </a:br>
            <a:r>
              <a:rPr lang="en-GB" sz="3200" dirty="0"/>
              <a:t>Join! Gather! Intertwine!</a:t>
            </a:r>
            <a:endParaRPr lang="en-NZ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9067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ACA6D4-8175-4271-B497-AE971663E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739" y="349858"/>
            <a:ext cx="4305901" cy="57253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2C1E23-7B77-409F-8B95-1AB9096DE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431" y="1602569"/>
            <a:ext cx="1237595" cy="40176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11D856-A3AA-44EB-B98B-8731AFFF3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920" y="349858"/>
            <a:ext cx="4496427" cy="1371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DE65E9-0B30-491E-BA8E-0E8AE3CD5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974" y="1808861"/>
            <a:ext cx="4496427" cy="13717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FC3702-3B2D-4290-BA77-F622AAEBA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974" y="3267865"/>
            <a:ext cx="4534533" cy="13717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721F5D-FA12-4EBB-B8F3-8F1B88276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922" y="4726869"/>
            <a:ext cx="4496427" cy="13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71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BBE6BB-EB37-411D-ACBA-5498C4FF1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Karakia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F3596-C493-4687-BAEB-B6824E0E1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lnSpc>
                <a:spcPct val="150000"/>
              </a:lnSpc>
              <a:buNone/>
            </a:pPr>
            <a:r>
              <a:rPr lang="en-NZ" dirty="0"/>
              <a:t>Kia </a:t>
            </a:r>
            <a:r>
              <a:rPr lang="en-NZ" dirty="0" err="1"/>
              <a:t>whakairia</a:t>
            </a:r>
            <a:r>
              <a:rPr lang="en-NZ" dirty="0"/>
              <a:t> </a:t>
            </a:r>
            <a:r>
              <a:rPr lang="en-NZ" dirty="0" err="1"/>
              <a:t>te</a:t>
            </a:r>
            <a:r>
              <a:rPr lang="en-NZ" dirty="0"/>
              <a:t> </a:t>
            </a:r>
            <a:r>
              <a:rPr lang="en-NZ" dirty="0" err="1"/>
              <a:t>tapu</a:t>
            </a:r>
            <a:endParaRPr lang="en-NZ" dirty="0"/>
          </a:p>
          <a:p>
            <a:pPr marL="0" indent="0">
              <a:lnSpc>
                <a:spcPct val="150000"/>
              </a:lnSpc>
              <a:buNone/>
            </a:pPr>
            <a:r>
              <a:rPr lang="it-IT" dirty="0"/>
              <a:t>Kia wātea ai te ara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NZ" dirty="0"/>
              <a:t>Kia </a:t>
            </a:r>
            <a:r>
              <a:rPr lang="en-NZ" dirty="0" err="1"/>
              <a:t>turuki</a:t>
            </a:r>
            <a:r>
              <a:rPr lang="en-NZ" dirty="0"/>
              <a:t> </a:t>
            </a:r>
            <a:r>
              <a:rPr lang="en-NZ" dirty="0" err="1"/>
              <a:t>whakataha</a:t>
            </a:r>
            <a:r>
              <a:rPr lang="en-NZ" dirty="0"/>
              <a:t> </a:t>
            </a:r>
            <a:r>
              <a:rPr lang="en-NZ" dirty="0" err="1"/>
              <a:t>ai</a:t>
            </a:r>
            <a:endParaRPr lang="en-NZ" dirty="0"/>
          </a:p>
          <a:p>
            <a:pPr marL="0" indent="0">
              <a:lnSpc>
                <a:spcPct val="150000"/>
              </a:lnSpc>
              <a:buNone/>
            </a:pPr>
            <a:r>
              <a:rPr lang="en-NZ" dirty="0"/>
              <a:t>Kia </a:t>
            </a:r>
            <a:r>
              <a:rPr lang="en-NZ" dirty="0" err="1"/>
              <a:t>turuki</a:t>
            </a:r>
            <a:r>
              <a:rPr lang="en-NZ" dirty="0"/>
              <a:t> </a:t>
            </a:r>
            <a:r>
              <a:rPr lang="en-NZ" dirty="0" err="1"/>
              <a:t>whakataha</a:t>
            </a:r>
            <a:r>
              <a:rPr lang="en-NZ" dirty="0"/>
              <a:t> </a:t>
            </a:r>
            <a:r>
              <a:rPr lang="en-NZ" dirty="0" err="1"/>
              <a:t>ai</a:t>
            </a:r>
            <a:endParaRPr lang="en-NZ" dirty="0"/>
          </a:p>
          <a:p>
            <a:pPr marL="0" indent="0">
              <a:lnSpc>
                <a:spcPct val="150000"/>
              </a:lnSpc>
              <a:buNone/>
            </a:pPr>
            <a:r>
              <a:rPr lang="it-IT" dirty="0"/>
              <a:t>Haumi e. Hui e. Tāiki e!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r>
              <a:rPr lang="en-NZ" dirty="0"/>
              <a:t>Restrictions are moved aside</a:t>
            </a:r>
          </a:p>
          <a:p>
            <a:pPr marL="0" indent="0">
              <a:buNone/>
            </a:pPr>
            <a:r>
              <a:rPr lang="en-NZ" dirty="0"/>
              <a:t>So the pathway is clear</a:t>
            </a:r>
          </a:p>
          <a:p>
            <a:pPr marL="0" indent="0">
              <a:buNone/>
            </a:pPr>
            <a:r>
              <a:rPr lang="en-NZ" dirty="0"/>
              <a:t>To return to everyday activities</a:t>
            </a:r>
          </a:p>
        </p:txBody>
      </p:sp>
    </p:spTree>
    <p:extLst>
      <p:ext uri="{BB962C8B-B14F-4D97-AF65-F5344CB8AC3E}">
        <p14:creationId xmlns:p14="http://schemas.microsoft.com/office/powerpoint/2010/main" val="436182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1" y="5629729"/>
            <a:ext cx="3403600" cy="58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9" y="566057"/>
            <a:ext cx="5727700" cy="2571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88"/>
          <a:stretch/>
        </p:blipFill>
        <p:spPr>
          <a:xfrm>
            <a:off x="5350329" y="0"/>
            <a:ext cx="684167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FE064-3CD5-48C2-BD8C-D2C23C0E0B1C}"/>
              </a:ext>
            </a:extLst>
          </p:cNvPr>
          <p:cNvSpPr txBox="1"/>
          <p:nvPr/>
        </p:nvSpPr>
        <p:spPr>
          <a:xfrm>
            <a:off x="638629" y="3196684"/>
            <a:ext cx="5803621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Creating positive environments for mental wellbeing </a:t>
            </a:r>
          </a:p>
          <a:p>
            <a:r>
              <a:rPr lang="en-GB" sz="3200" b="1" dirty="0">
                <a:solidFill>
                  <a:schemeClr val="accent1"/>
                </a:solidFill>
              </a:rPr>
              <a:t>– the what, why and how </a:t>
            </a:r>
            <a:endParaRPr lang="en-NZ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20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1B8BF-017E-49BF-8AD1-40545C55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will get out of today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071A9-648D-4BA3-8835-6F84A319C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3200" dirty="0"/>
              <a:t>Understand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/>
              <a:t>mental health and wellbeing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/>
              <a:t>why it’s important to think about wellbeing at work</a:t>
            </a:r>
            <a:endParaRPr lang="en-NZ" sz="2800" dirty="0"/>
          </a:p>
          <a:p>
            <a:pPr lvl="0"/>
            <a:endParaRPr lang="en-NZ" sz="3200" dirty="0"/>
          </a:p>
          <a:p>
            <a:pPr lvl="0"/>
            <a:r>
              <a:rPr lang="en-GB" sz="3200" dirty="0"/>
              <a:t>Learn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/>
              <a:t>how to create an positive work environment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 dirty="0"/>
              <a:t>some practical things that you can do</a:t>
            </a:r>
            <a:endParaRPr lang="en-US" sz="2800" dirty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42143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9490"/>
          </a:xfrm>
        </p:spPr>
        <p:txBody>
          <a:bodyPr>
            <a:normAutofit/>
          </a:bodyPr>
          <a:lstStyle/>
          <a:p>
            <a:r>
              <a:rPr lang="en-GB" dirty="0"/>
              <a:t>What is mental wellbeing and what is a positive environment?</a:t>
            </a:r>
            <a:br>
              <a:rPr lang="en-NZ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44615"/>
            <a:ext cx="10515600" cy="3614860"/>
          </a:xfrm>
        </p:spPr>
        <p:txBody>
          <a:bodyPr/>
          <a:lstStyle/>
          <a:p>
            <a:r>
              <a:rPr lang="en-GB" sz="4000" dirty="0"/>
              <a:t>What is mental wellbeing?</a:t>
            </a:r>
            <a:br>
              <a:rPr lang="en-GB" sz="4000" dirty="0"/>
            </a:br>
            <a:endParaRPr lang="en-GB" sz="4000" dirty="0"/>
          </a:p>
          <a:p>
            <a:r>
              <a:rPr lang="en-GB" sz="4000" dirty="0"/>
              <a:t>What is one thing that can help to create a positive work environment?</a:t>
            </a:r>
            <a:endParaRPr lang="en-NZ" sz="4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16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043E9-A310-44BE-8C68-71F2A0706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health and mental wellbeing</a:t>
            </a:r>
            <a:endParaRPr lang="en-N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22FFA-F377-4FD2-B88F-8C9758AAD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622" y="1530640"/>
            <a:ext cx="4412755" cy="45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00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3DCDC5-A509-40E7-8E61-CB9043208ADD}"/>
              </a:ext>
            </a:extLst>
          </p:cNvPr>
          <p:cNvSpPr/>
          <p:nvPr/>
        </p:nvSpPr>
        <p:spPr>
          <a:xfrm>
            <a:off x="1325460" y="1501629"/>
            <a:ext cx="3858936" cy="4471332"/>
          </a:xfrm>
          <a:prstGeom prst="roundRect">
            <a:avLst/>
          </a:prstGeom>
          <a:solidFill>
            <a:srgbClr val="1740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A3575-0210-4F7D-B24A-A948791B3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we’re aiming for</a:t>
            </a:r>
            <a:endParaRPr lang="en-NZ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3BA8BC-0C51-4331-8760-089A0A6E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505" y="1750962"/>
            <a:ext cx="3240031" cy="12588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DDB17C-EF2D-4A69-A02D-AF95F54D8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505" y="3070063"/>
            <a:ext cx="3240031" cy="1258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93ADC4-29D8-44D4-80D8-A73C7CB6C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504" y="4389164"/>
            <a:ext cx="3240031" cy="1258827"/>
          </a:xfrm>
          <a:prstGeom prst="rect">
            <a:avLst/>
          </a:prstGeom>
        </p:spPr>
      </p:pic>
      <p:pic>
        <p:nvPicPr>
          <p:cNvPr id="18" name="Picture 17" descr="_CSP8747.jpg">
            <a:extLst>
              <a:ext uri="{FF2B5EF4-FFF2-40B4-BE49-F238E27FC236}">
                <a16:creationId xmlns:a16="http://schemas.microsoft.com/office/drawing/2014/main" id="{C2FE8E4A-8BA0-48D5-9DC4-FBBCED1E5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56" y="1956156"/>
            <a:ext cx="5239809" cy="348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48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E42AA-9DF6-4353-BD21-8BA3DFCF5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business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07A8A-C4BA-4A7D-924B-A91355D1D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sz="3600" dirty="0"/>
              <a:t>Mental health problems are common</a:t>
            </a:r>
          </a:p>
          <a:p>
            <a:pPr lvl="1"/>
            <a:r>
              <a:rPr lang="en-NZ" sz="3200" dirty="0"/>
              <a:t>1 in 2 New Zealanders in </a:t>
            </a:r>
            <a:r>
              <a:rPr lang="en-NZ" sz="3200"/>
              <a:t>their lifetimes</a:t>
            </a:r>
            <a:endParaRPr lang="en-NZ" sz="3200" dirty="0"/>
          </a:p>
          <a:p>
            <a:endParaRPr lang="en-NZ" sz="3600" dirty="0"/>
          </a:p>
          <a:p>
            <a:r>
              <a:rPr lang="en-NZ" sz="3600" dirty="0"/>
              <a:t>Workplace wellbeing programmes save money</a:t>
            </a:r>
          </a:p>
          <a:p>
            <a:pPr lvl="1"/>
            <a:r>
              <a:rPr lang="en-NZ" sz="3200" dirty="0"/>
              <a:t>$4.20 for every $1 Spent</a:t>
            </a:r>
          </a:p>
          <a:p>
            <a:endParaRPr lang="en-NZ" sz="3600" dirty="0"/>
          </a:p>
          <a:p>
            <a:r>
              <a:rPr lang="en-NZ" sz="3600" dirty="0"/>
              <a:t>It’s the law</a:t>
            </a:r>
          </a:p>
        </p:txBody>
      </p:sp>
    </p:spTree>
    <p:extLst>
      <p:ext uri="{BB962C8B-B14F-4D97-AF65-F5344CB8AC3E}">
        <p14:creationId xmlns:p14="http://schemas.microsoft.com/office/powerpoint/2010/main" val="148502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BE797-C31D-44C9-8E2A-B1B90708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Z" dirty="0"/>
              <a:t>Positive work environments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13918-8049-41D1-8AB3-53D7EDC5A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423" y="1577662"/>
            <a:ext cx="3240031" cy="1258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F6369-D883-424A-A234-E55759C65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422" y="4274965"/>
            <a:ext cx="3240031" cy="1258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3D0877-5F8B-4EE0-8965-8AA02EA51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423" y="2922406"/>
            <a:ext cx="3240031" cy="1258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CBA11D-22AC-4E88-AF95-B2178A333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40" y="1486539"/>
            <a:ext cx="2885970" cy="43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3B9896-8CAA-46C6-BDCA-6BCB6F68A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8467" y="1486539"/>
            <a:ext cx="2886394" cy="43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250EB-C05D-4AA3-ADB4-63200CA12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Key elements for creating positive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1D6C2-9617-4555-8649-89B357066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600" dirty="0"/>
              <a:t>Leadership commitment</a:t>
            </a:r>
            <a:endParaRPr lang="en-NZ" sz="3600" dirty="0"/>
          </a:p>
          <a:p>
            <a:r>
              <a:rPr lang="en-GB" sz="3600" dirty="0"/>
              <a:t>Encourage communication </a:t>
            </a:r>
          </a:p>
          <a:p>
            <a:r>
              <a:rPr lang="en-NZ" sz="3600" dirty="0"/>
              <a:t>Policy and processes</a:t>
            </a:r>
          </a:p>
          <a:p>
            <a:r>
              <a:rPr lang="en-GB" sz="3600" dirty="0"/>
              <a:t>Evaluating and reviewing </a:t>
            </a:r>
            <a:endParaRPr lang="en-US" sz="3600" dirty="0"/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76652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orking Well 1">
      <a:dk1>
        <a:srgbClr val="164170"/>
      </a:dk1>
      <a:lt1>
        <a:srgbClr val="FFFFFF"/>
      </a:lt1>
      <a:dk2>
        <a:srgbClr val="44546A"/>
      </a:dk2>
      <a:lt2>
        <a:srgbClr val="E7E6E6"/>
      </a:lt2>
      <a:accent1>
        <a:srgbClr val="B8E1D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ing Well presentation" id="{B785AE75-EF28-5E42-9868-387D273240F5}" vid="{8B42CE9D-0420-E347-80C8-1149E93F80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Working Well presentation</Template>
  <TotalTime>526</TotalTime>
  <Words>437</Words>
  <Application>Microsoft Office PowerPoint</Application>
  <PresentationFormat>Widescreen</PresentationFormat>
  <Paragraphs>104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 Rounded MT Bold</vt:lpstr>
      <vt:lpstr>Calibri</vt:lpstr>
      <vt:lpstr>Wingdings</vt:lpstr>
      <vt:lpstr>Office Theme</vt:lpstr>
      <vt:lpstr>PowerPoint Presentation</vt:lpstr>
      <vt:lpstr>Karakia</vt:lpstr>
      <vt:lpstr>What you will get out of today</vt:lpstr>
      <vt:lpstr>What is mental wellbeing and what is a positive environment? </vt:lpstr>
      <vt:lpstr>Mental health and mental wellbeing</vt:lpstr>
      <vt:lpstr>What we’re aiming for</vt:lpstr>
      <vt:lpstr>The business case</vt:lpstr>
      <vt:lpstr>Positive work environments</vt:lpstr>
      <vt:lpstr>Key elements for creating positive environments</vt:lpstr>
      <vt:lpstr>Leadership commitment</vt:lpstr>
      <vt:lpstr>Encourage communication around mental wellbeing</vt:lpstr>
      <vt:lpstr>One-on-one discussions</vt:lpstr>
      <vt:lpstr>Team discussions</vt:lpstr>
      <vt:lpstr>Conversations when someone might be struggling</vt:lpstr>
      <vt:lpstr>How could you start the conversation?</vt:lpstr>
      <vt:lpstr>Policy and processes to support mental wellbeing</vt:lpstr>
      <vt:lpstr>Evaluating and reviewing</vt:lpstr>
      <vt:lpstr>Reviewing workshop goals</vt:lpstr>
      <vt:lpstr>What our workplace offers</vt:lpstr>
      <vt:lpstr>PowerPoint Presentation</vt:lpstr>
      <vt:lpstr>Karakia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Lisa@MentalHealth.local</dc:creator>
  <cp:lastModifiedBy>Yasmin Standfield</cp:lastModifiedBy>
  <cp:revision>36</cp:revision>
  <dcterms:created xsi:type="dcterms:W3CDTF">2018-05-29T23:12:52Z</dcterms:created>
  <dcterms:modified xsi:type="dcterms:W3CDTF">2018-06-06T22:12:47Z</dcterms:modified>
</cp:coreProperties>
</file>