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8288000" cy="10287000"/>
  <p:notesSz cx="6858000" cy="9144000"/>
  <p:embeddedFontLst>
    <p:embeddedFont>
      <p:font typeface="Aeonik 1 Bold" panose="020B0604020202020204" charset="0"/>
      <p:regular r:id="rId18"/>
    </p:embeddedFont>
    <p:embeddedFont>
      <p:font typeface="Aeonik 2" panose="020B0604020202020204" charset="0"/>
      <p:regular r:id="rId19"/>
    </p:embeddedFont>
    <p:embeddedFont>
      <p:font typeface="Aeonik 2 Bold" panose="020B0604020202020204" charset="0"/>
      <p:regular r:id="rId20"/>
    </p:embeddedFont>
    <p:embeddedFont>
      <p:font typeface="Fraunces 144pt Soft Italics" panose="020B0604020202020204"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0" d="100"/>
          <a:sy n="70" d="100"/>
        </p:scale>
        <p:origin x="774"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allsorts.org.nz/community-wellbeing-research"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allsorts.org.nz/community-wellbeing-research"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mentalhealth.org.nz/te-whare-tapa-wh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hdc.org.nz/media/zjugnstx/hdc-aotearoa-new-zealands-mental-health-services-and-addiction-services-2020.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401657" y="-2824056"/>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678111" y="8600665"/>
            <a:ext cx="2634226" cy="1112710"/>
          </a:xfrm>
          <a:custGeom>
            <a:avLst/>
            <a:gdLst/>
            <a:ahLst/>
            <a:cxnLst/>
            <a:rect l="l" t="t" r="r" b="b"/>
            <a:pathLst>
              <a:path w="2634226" h="1112710">
                <a:moveTo>
                  <a:pt x="0" y="0"/>
                </a:moveTo>
                <a:lnTo>
                  <a:pt x="2634226" y="0"/>
                </a:lnTo>
                <a:lnTo>
                  <a:pt x="2634226" y="1112710"/>
                </a:lnTo>
                <a:lnTo>
                  <a:pt x="0" y="1112710"/>
                </a:lnTo>
                <a:lnTo>
                  <a:pt x="0" y="0"/>
                </a:lnTo>
                <a:close/>
              </a:path>
            </a:pathLst>
          </a:custGeom>
          <a:blipFill>
            <a:blip r:embed="rId3"/>
            <a:stretch>
              <a:fillRect/>
            </a:stretch>
          </a:blipFill>
        </p:spPr>
        <p:txBody>
          <a:bodyPr/>
          <a:lstStyle/>
          <a:p>
            <a:endParaRPr lang="en-NZ"/>
          </a:p>
        </p:txBody>
      </p:sp>
      <p:grpSp>
        <p:nvGrpSpPr>
          <p:cNvPr id="4" name="Group 4"/>
          <p:cNvGrpSpPr/>
          <p:nvPr/>
        </p:nvGrpSpPr>
        <p:grpSpPr>
          <a:xfrm>
            <a:off x="6570295" y="3710607"/>
            <a:ext cx="5483968" cy="3176676"/>
            <a:chOff x="0" y="0"/>
            <a:chExt cx="7311957" cy="4235569"/>
          </a:xfrm>
        </p:grpSpPr>
        <p:sp>
          <p:nvSpPr>
            <p:cNvPr id="5" name="Freeform 5"/>
            <p:cNvSpPr/>
            <p:nvPr/>
          </p:nvSpPr>
          <p:spPr>
            <a:xfrm>
              <a:off x="3121181" y="654338"/>
              <a:ext cx="978100" cy="978100"/>
            </a:xfrm>
            <a:custGeom>
              <a:avLst/>
              <a:gdLst/>
              <a:ahLst/>
              <a:cxnLst/>
              <a:rect l="l" t="t" r="r" b="b"/>
              <a:pathLst>
                <a:path w="978100" h="978100">
                  <a:moveTo>
                    <a:pt x="0" y="0"/>
                  </a:moveTo>
                  <a:lnTo>
                    <a:pt x="978100" y="0"/>
                  </a:lnTo>
                  <a:lnTo>
                    <a:pt x="978100" y="978100"/>
                  </a:lnTo>
                  <a:lnTo>
                    <a:pt x="0" y="978100"/>
                  </a:lnTo>
                  <a:lnTo>
                    <a:pt x="0" y="0"/>
                  </a:lnTo>
                  <a:close/>
                </a:path>
              </a:pathLst>
            </a:custGeom>
            <a:blipFill>
              <a:blip r:embed="rId4"/>
              <a:stretch>
                <a:fillRect/>
              </a:stretch>
            </a:blipFill>
          </p:spPr>
          <p:txBody>
            <a:bodyPr/>
            <a:lstStyle/>
            <a:p>
              <a:endParaRPr lang="en-NZ"/>
            </a:p>
          </p:txBody>
        </p:sp>
        <p:sp>
          <p:nvSpPr>
            <p:cNvPr id="6" name="Freeform 6"/>
            <p:cNvSpPr/>
            <p:nvPr/>
          </p:nvSpPr>
          <p:spPr>
            <a:xfrm flipH="1">
              <a:off x="2313334" y="2328294"/>
              <a:ext cx="978100" cy="978100"/>
            </a:xfrm>
            <a:custGeom>
              <a:avLst/>
              <a:gdLst/>
              <a:ahLst/>
              <a:cxnLst/>
              <a:rect l="l" t="t" r="r" b="b"/>
              <a:pathLst>
                <a:path w="978100" h="978100">
                  <a:moveTo>
                    <a:pt x="978100" y="0"/>
                  </a:moveTo>
                  <a:lnTo>
                    <a:pt x="0" y="0"/>
                  </a:lnTo>
                  <a:lnTo>
                    <a:pt x="0" y="978101"/>
                  </a:lnTo>
                  <a:lnTo>
                    <a:pt x="978100" y="978101"/>
                  </a:lnTo>
                  <a:lnTo>
                    <a:pt x="978100" y="0"/>
                  </a:lnTo>
                  <a:close/>
                </a:path>
              </a:pathLst>
            </a:custGeom>
            <a:blipFill>
              <a:blip r:embed="rId4"/>
              <a:stretch>
                <a:fillRect/>
              </a:stretch>
            </a:blipFill>
          </p:spPr>
          <p:txBody>
            <a:bodyPr/>
            <a:lstStyle/>
            <a:p>
              <a:endParaRPr lang="en-NZ"/>
            </a:p>
          </p:txBody>
        </p:sp>
        <p:sp>
          <p:nvSpPr>
            <p:cNvPr id="7" name="TextBox 7"/>
            <p:cNvSpPr txBox="1"/>
            <p:nvPr/>
          </p:nvSpPr>
          <p:spPr>
            <a:xfrm>
              <a:off x="0" y="-66675"/>
              <a:ext cx="4122973" cy="678368"/>
            </a:xfrm>
            <a:prstGeom prst="rect">
              <a:avLst/>
            </a:prstGeom>
          </p:spPr>
          <p:txBody>
            <a:bodyPr lIns="0" tIns="0" rIns="0" bIns="0" rtlCol="0" anchor="t">
              <a:spAutoFit/>
            </a:bodyPr>
            <a:lstStyle/>
            <a:p>
              <a:pPr algn="ctr">
                <a:lnSpc>
                  <a:spcPts val="4239"/>
                </a:lnSpc>
              </a:pPr>
              <a:r>
                <a:rPr lang="en-US" sz="3028">
                  <a:solidFill>
                    <a:srgbClr val="000000"/>
                  </a:solidFill>
                  <a:latin typeface="Aeonik 1 Bold"/>
                  <a:ea typeface="Aeonik 1 Bold"/>
                  <a:cs typeface="Aeonik 1 Bold"/>
                  <a:sym typeface="Aeonik 1 Bold"/>
                </a:rPr>
                <a:t>COMMUNITY IS...</a:t>
              </a:r>
            </a:p>
          </p:txBody>
        </p:sp>
        <p:sp>
          <p:nvSpPr>
            <p:cNvPr id="8" name="TextBox 8"/>
            <p:cNvSpPr txBox="1"/>
            <p:nvPr/>
          </p:nvSpPr>
          <p:spPr>
            <a:xfrm>
              <a:off x="2802384" y="1608409"/>
              <a:ext cx="4509573" cy="678368"/>
            </a:xfrm>
            <a:prstGeom prst="rect">
              <a:avLst/>
            </a:prstGeom>
          </p:spPr>
          <p:txBody>
            <a:bodyPr lIns="0" tIns="0" rIns="0" bIns="0" rtlCol="0" anchor="t">
              <a:spAutoFit/>
            </a:bodyPr>
            <a:lstStyle/>
            <a:p>
              <a:pPr algn="ctr">
                <a:lnSpc>
                  <a:spcPts val="4239"/>
                </a:lnSpc>
              </a:pPr>
              <a:r>
                <a:rPr lang="en-US" sz="3028">
                  <a:solidFill>
                    <a:srgbClr val="000000"/>
                  </a:solidFill>
                  <a:latin typeface="Aeonik 1 Bold"/>
                  <a:ea typeface="Aeonik 1 Bold"/>
                  <a:cs typeface="Aeonik 1 Bold"/>
                  <a:sym typeface="Aeonik 1 Bold"/>
                </a:rPr>
                <a:t>WHAT WE CREATE</a:t>
              </a:r>
            </a:p>
          </p:txBody>
        </p:sp>
        <p:sp>
          <p:nvSpPr>
            <p:cNvPr id="9" name="TextBox 9"/>
            <p:cNvSpPr txBox="1"/>
            <p:nvPr/>
          </p:nvSpPr>
          <p:spPr>
            <a:xfrm>
              <a:off x="768782" y="3274846"/>
              <a:ext cx="2398553" cy="960722"/>
            </a:xfrm>
            <a:prstGeom prst="rect">
              <a:avLst/>
            </a:prstGeom>
          </p:spPr>
          <p:txBody>
            <a:bodyPr lIns="0" tIns="0" rIns="0" bIns="0" rtlCol="0" anchor="t">
              <a:spAutoFit/>
            </a:bodyPr>
            <a:lstStyle/>
            <a:p>
              <a:pPr algn="ctr">
                <a:lnSpc>
                  <a:spcPts val="6094"/>
                </a:lnSpc>
              </a:pPr>
              <a:r>
                <a:rPr lang="en-US" sz="4353">
                  <a:solidFill>
                    <a:srgbClr val="000000"/>
                  </a:solidFill>
                  <a:latin typeface="Fraunces 144pt Soft Italics"/>
                  <a:ea typeface="Fraunces 144pt Soft Italics"/>
                  <a:cs typeface="Fraunces 144pt Soft Italics"/>
                  <a:sym typeface="Fraunces 144pt Soft Italics"/>
                </a:rPr>
                <a:t>together.</a:t>
              </a:r>
            </a:p>
          </p:txBody>
        </p:sp>
      </p:grpSp>
      <p:sp>
        <p:nvSpPr>
          <p:cNvPr id="10" name="Freeform 10"/>
          <p:cNvSpPr/>
          <p:nvPr/>
        </p:nvSpPr>
        <p:spPr>
          <a:xfrm>
            <a:off x="678111" y="469315"/>
            <a:ext cx="16737683" cy="1651805"/>
          </a:xfrm>
          <a:custGeom>
            <a:avLst/>
            <a:gdLst/>
            <a:ahLst/>
            <a:cxnLst/>
            <a:rect l="l" t="t" r="r" b="b"/>
            <a:pathLst>
              <a:path w="16737683" h="1651805">
                <a:moveTo>
                  <a:pt x="0" y="0"/>
                </a:moveTo>
                <a:lnTo>
                  <a:pt x="16737683" y="0"/>
                </a:lnTo>
                <a:lnTo>
                  <a:pt x="16737683" y="1651805"/>
                </a:lnTo>
                <a:lnTo>
                  <a:pt x="0" y="1651805"/>
                </a:lnTo>
                <a:lnTo>
                  <a:pt x="0" y="0"/>
                </a:lnTo>
                <a:close/>
              </a:path>
            </a:pathLst>
          </a:custGeom>
          <a:blipFill>
            <a:blip r:embed="rId5"/>
            <a:stretch>
              <a:fillRect/>
            </a:stretch>
          </a:blipFill>
        </p:spPr>
        <p:txBody>
          <a:bodyPr/>
          <a:lstStyle/>
          <a:p>
            <a:endParaRPr lang="en-NZ"/>
          </a:p>
        </p:txBody>
      </p:sp>
      <p:sp>
        <p:nvSpPr>
          <p:cNvPr id="11" name="TextBox 11"/>
          <p:cNvSpPr txBox="1"/>
          <p:nvPr/>
        </p:nvSpPr>
        <p:spPr>
          <a:xfrm>
            <a:off x="7456130" y="7905115"/>
            <a:ext cx="3181644" cy="2046100"/>
          </a:xfrm>
          <a:prstGeom prst="rect">
            <a:avLst/>
          </a:prstGeom>
        </p:spPr>
        <p:txBody>
          <a:bodyPr lIns="0" tIns="0" rIns="0" bIns="0" rtlCol="0" anchor="t">
            <a:spAutoFit/>
          </a:bodyPr>
          <a:lstStyle/>
          <a:p>
            <a:pPr algn="ctr">
              <a:lnSpc>
                <a:spcPts val="16796"/>
              </a:lnSpc>
            </a:pPr>
            <a:r>
              <a:rPr lang="en-US" sz="11997">
                <a:solidFill>
                  <a:srgbClr val="000000"/>
                </a:solidFill>
                <a:latin typeface="Aeonik 1 Bold"/>
                <a:ea typeface="Aeonik 1 Bold"/>
                <a:cs typeface="Aeonik 1 Bold"/>
                <a:sym typeface="Aeonik 1 Bold"/>
              </a:rPr>
              <a:t>Quiz</a:t>
            </a:r>
          </a:p>
        </p:txBody>
      </p:sp>
      <p:sp>
        <p:nvSpPr>
          <p:cNvPr id="12" name="TextBox 12"/>
          <p:cNvSpPr txBox="1"/>
          <p:nvPr/>
        </p:nvSpPr>
        <p:spPr>
          <a:xfrm>
            <a:off x="15087600" y="9182100"/>
            <a:ext cx="2409857" cy="582980"/>
          </a:xfrm>
          <a:prstGeom prst="rect">
            <a:avLst/>
          </a:prstGeom>
        </p:spPr>
        <p:txBody>
          <a:bodyPr wrap="square" lIns="0" tIns="0" rIns="0" bIns="0" rtlCol="0" anchor="t">
            <a:spAutoFit/>
          </a:bodyPr>
          <a:lstStyle/>
          <a:p>
            <a:pPr algn="ctr">
              <a:lnSpc>
                <a:spcPts val="5040"/>
              </a:lnSpc>
            </a:pPr>
            <a:r>
              <a:rPr lang="en-US" sz="3600" dirty="0">
                <a:solidFill>
                  <a:srgbClr val="000000"/>
                </a:solidFill>
                <a:latin typeface="Aeonik 2"/>
                <a:ea typeface="Aeonik 2"/>
                <a:cs typeface="Aeonik 2"/>
                <a:sym typeface="Aeonik 2"/>
              </a:rPr>
              <a:t>mhaw.nz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4730" y="8627338"/>
            <a:ext cx="1170098"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Q9</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2057352" y="4917453"/>
            <a:ext cx="13898364"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Mental wellbeing refers to the state of being happy all the time.</a:t>
            </a:r>
          </a:p>
        </p:txBody>
      </p:sp>
      <p:sp>
        <p:nvSpPr>
          <p:cNvPr id="7" name="TextBox 7"/>
          <p:cNvSpPr txBox="1"/>
          <p:nvPr/>
        </p:nvSpPr>
        <p:spPr>
          <a:xfrm>
            <a:off x="7057727" y="3765510"/>
            <a:ext cx="4163020" cy="854076"/>
          </a:xfrm>
          <a:prstGeom prst="rect">
            <a:avLst/>
          </a:prstGeom>
        </p:spPr>
        <p:txBody>
          <a:bodyPr lIns="0" tIns="0" rIns="0" bIns="0" rtlCol="0" anchor="t">
            <a:spAutoFit/>
          </a:bodyPr>
          <a:lstStyle/>
          <a:p>
            <a:pPr algn="ctr">
              <a:lnSpc>
                <a:spcPts val="6999"/>
              </a:lnSpc>
              <a:spcBef>
                <a:spcPct val="0"/>
              </a:spcBef>
            </a:pPr>
            <a:r>
              <a:rPr lang="en-US" sz="4999">
                <a:solidFill>
                  <a:srgbClr val="000000"/>
                </a:solidFill>
                <a:latin typeface="Aeonik 1 Bold"/>
                <a:ea typeface="Aeonik 1 Bold"/>
                <a:cs typeface="Aeonik 1 Bold"/>
                <a:sym typeface="Aeonik 1 Bold"/>
              </a:rPr>
              <a:t>True or False: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022774" y="8627338"/>
            <a:ext cx="1808026"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Q10</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2510710" y="4917453"/>
            <a:ext cx="13106202"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MHAW is marked by approximately 75 countries each year. </a:t>
            </a:r>
          </a:p>
        </p:txBody>
      </p:sp>
      <p:sp>
        <p:nvSpPr>
          <p:cNvPr id="7" name="TextBox 7"/>
          <p:cNvSpPr txBox="1"/>
          <p:nvPr/>
        </p:nvSpPr>
        <p:spPr>
          <a:xfrm>
            <a:off x="7065546" y="3817263"/>
            <a:ext cx="3996531" cy="830580"/>
          </a:xfrm>
          <a:prstGeom prst="rect">
            <a:avLst/>
          </a:prstGeom>
        </p:spPr>
        <p:txBody>
          <a:bodyPr lIns="0" tIns="0" rIns="0" bIns="0" rtlCol="0" anchor="t">
            <a:spAutoFit/>
          </a:bodyPr>
          <a:lstStyle/>
          <a:p>
            <a:pPr algn="ctr">
              <a:lnSpc>
                <a:spcPts val="6719"/>
              </a:lnSpc>
              <a:spcBef>
                <a:spcPct val="0"/>
              </a:spcBef>
            </a:pPr>
            <a:r>
              <a:rPr lang="en-US" sz="4799">
                <a:solidFill>
                  <a:srgbClr val="000000"/>
                </a:solidFill>
                <a:latin typeface="Aeonik 1 Bold"/>
                <a:ea typeface="Aeonik 1 Bold"/>
                <a:cs typeface="Aeonik 1 Bold"/>
                <a:sym typeface="Aeonik 1 Bold"/>
              </a:rPr>
              <a:t>True or False: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16141397" y="8627338"/>
            <a:ext cx="1918003"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Q11</a:t>
            </a:r>
          </a:p>
        </p:txBody>
      </p:sp>
      <p:sp>
        <p:nvSpPr>
          <p:cNvPr id="4" name="Freeform 4"/>
          <p:cNvSpPr/>
          <p:nvPr/>
        </p:nvSpPr>
        <p:spPr>
          <a:xfrm>
            <a:off x="856867"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5" name="TextBox 5"/>
          <p:cNvSpPr txBox="1"/>
          <p:nvPr/>
        </p:nvSpPr>
        <p:spPr>
          <a:xfrm>
            <a:off x="4900414" y="3298461"/>
            <a:ext cx="8487172"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Mental Health Awareness Week is for: </a:t>
            </a:r>
          </a:p>
        </p:txBody>
      </p:sp>
      <p:sp>
        <p:nvSpPr>
          <p:cNvPr id="6" name="TextBox 6"/>
          <p:cNvSpPr txBox="1"/>
          <p:nvPr/>
        </p:nvSpPr>
        <p:spPr>
          <a:xfrm>
            <a:off x="6179538" y="4323251"/>
            <a:ext cx="9636522" cy="3268345"/>
          </a:xfrm>
          <a:prstGeom prst="rect">
            <a:avLst/>
          </a:prstGeom>
        </p:spPr>
        <p:txBody>
          <a:bodyPr lIns="0" tIns="0" rIns="0" bIns="0" rtlCol="0" anchor="t">
            <a:spAutoFit/>
          </a:bodyPr>
          <a:lstStyle/>
          <a:p>
            <a:pPr algn="l">
              <a:lnSpc>
                <a:spcPts val="5179"/>
              </a:lnSpc>
            </a:pPr>
            <a:r>
              <a:rPr lang="en-US" sz="3699">
                <a:solidFill>
                  <a:srgbClr val="000000"/>
                </a:solidFill>
                <a:latin typeface="Aeonik 1 Bold"/>
                <a:ea typeface="Aeonik 1 Bold"/>
                <a:cs typeface="Aeonik 1 Bold"/>
                <a:sym typeface="Aeonik 1 Bold"/>
              </a:rPr>
              <a:t>A: Schools and workplaces </a:t>
            </a:r>
          </a:p>
          <a:p>
            <a:pPr algn="l">
              <a:lnSpc>
                <a:spcPts val="5179"/>
              </a:lnSpc>
            </a:pPr>
            <a:r>
              <a:rPr lang="en-US" sz="3699">
                <a:solidFill>
                  <a:srgbClr val="000000"/>
                </a:solidFill>
                <a:latin typeface="Aeonik 1 Bold"/>
                <a:ea typeface="Aeonik 1 Bold"/>
                <a:cs typeface="Aeonik 1 Bold"/>
                <a:sym typeface="Aeonik 1 Bold"/>
              </a:rPr>
              <a:t>B: Community groups </a:t>
            </a:r>
          </a:p>
          <a:p>
            <a:pPr algn="l">
              <a:lnSpc>
                <a:spcPts val="5179"/>
              </a:lnSpc>
            </a:pPr>
            <a:r>
              <a:rPr lang="en-US" sz="3699">
                <a:solidFill>
                  <a:srgbClr val="000000"/>
                </a:solidFill>
                <a:latin typeface="Aeonik 1 Bold"/>
                <a:ea typeface="Aeonik 1 Bold"/>
                <a:cs typeface="Aeonik 1 Bold"/>
                <a:sym typeface="Aeonik 1 Bold"/>
              </a:rPr>
              <a:t>C: Whānau </a:t>
            </a:r>
          </a:p>
          <a:p>
            <a:pPr algn="l">
              <a:lnSpc>
                <a:spcPts val="5179"/>
              </a:lnSpc>
            </a:pPr>
            <a:r>
              <a:rPr lang="en-US" sz="3699">
                <a:solidFill>
                  <a:srgbClr val="000000"/>
                </a:solidFill>
                <a:latin typeface="Aeonik 1 Bold"/>
                <a:ea typeface="Aeonik 1 Bold"/>
                <a:cs typeface="Aeonik 1 Bold"/>
                <a:sym typeface="Aeonik 1 Bold"/>
              </a:rPr>
              <a:t>D: All of the above </a:t>
            </a:r>
          </a:p>
          <a:p>
            <a:pPr algn="ctr">
              <a:lnSpc>
                <a:spcPts val="5179"/>
              </a:lnSpc>
            </a:pPr>
            <a:endParaRPr lang="en-US" sz="3699">
              <a:solidFill>
                <a:srgbClr val="000000"/>
              </a:solidFill>
              <a:latin typeface="Aeonik 1 Bold"/>
              <a:ea typeface="Aeonik 1 Bold"/>
              <a:cs typeface="Aeonik 1 Bold"/>
              <a:sym typeface="Aeonik 1 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4751487" y="4780542"/>
            <a:ext cx="8785027" cy="1296670"/>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Strong social connections are essential </a:t>
            </a:r>
          </a:p>
          <a:p>
            <a:pPr algn="ctr">
              <a:lnSpc>
                <a:spcPts val="5179"/>
              </a:lnSpc>
              <a:spcBef>
                <a:spcPct val="0"/>
              </a:spcBef>
            </a:pPr>
            <a:r>
              <a:rPr lang="en-US" sz="3699">
                <a:solidFill>
                  <a:srgbClr val="000000"/>
                </a:solidFill>
                <a:latin typeface="Aeonik 1 Bold"/>
                <a:ea typeface="Aeonik 1 Bold"/>
                <a:cs typeface="Aeonik 1 Bold"/>
                <a:sym typeface="Aeonik 1 Bold"/>
              </a:rPr>
              <a:t>for life satisfaction and health.</a:t>
            </a:r>
          </a:p>
        </p:txBody>
      </p:sp>
      <p:sp>
        <p:nvSpPr>
          <p:cNvPr id="4" name="TextBox 4"/>
          <p:cNvSpPr txBox="1"/>
          <p:nvPr/>
        </p:nvSpPr>
        <p:spPr>
          <a:xfrm>
            <a:off x="7062093" y="3712528"/>
            <a:ext cx="4163814" cy="863600"/>
          </a:xfrm>
          <a:prstGeom prst="rect">
            <a:avLst/>
          </a:prstGeom>
        </p:spPr>
        <p:txBody>
          <a:bodyPr lIns="0" tIns="0" rIns="0" bIns="0" rtlCol="0" anchor="t">
            <a:spAutoFit/>
          </a:bodyPr>
          <a:lstStyle/>
          <a:p>
            <a:pPr algn="ctr">
              <a:lnSpc>
                <a:spcPts val="7000"/>
              </a:lnSpc>
            </a:pPr>
            <a:r>
              <a:rPr lang="en-US" sz="5000">
                <a:solidFill>
                  <a:srgbClr val="000000"/>
                </a:solidFill>
                <a:latin typeface="Aeonik 1 Bold"/>
                <a:ea typeface="Aeonik 1 Bold"/>
                <a:cs typeface="Aeonik 1 Bold"/>
                <a:sym typeface="Aeonik 1 Bold"/>
              </a:rPr>
              <a:t>True or False: </a:t>
            </a:r>
          </a:p>
        </p:txBody>
      </p:sp>
      <p:sp>
        <p:nvSpPr>
          <p:cNvPr id="5" name="Freeform 5"/>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6" name="TextBox 6"/>
          <p:cNvSpPr txBox="1"/>
          <p:nvPr/>
        </p:nvSpPr>
        <p:spPr>
          <a:xfrm>
            <a:off x="16058519" y="8627338"/>
            <a:ext cx="1924681"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490135" y="1464197"/>
            <a:ext cx="16437112" cy="7920355"/>
          </a:xfrm>
          <a:prstGeom prst="rect">
            <a:avLst/>
          </a:prstGeom>
        </p:spPr>
        <p:txBody>
          <a:bodyPr lIns="0" tIns="0" rIns="0" bIns="0" rtlCol="0" anchor="t">
            <a:spAutoFit/>
          </a:bodyPr>
          <a:lstStyle/>
          <a:p>
            <a:pPr algn="just">
              <a:lnSpc>
                <a:spcPts val="4420"/>
              </a:lnSpc>
            </a:pPr>
            <a:r>
              <a:rPr lang="en-US" sz="2600">
                <a:solidFill>
                  <a:srgbClr val="000000"/>
                </a:solidFill>
                <a:latin typeface="Aeonik 2 Bold"/>
                <a:ea typeface="Aeonik 2 Bold"/>
                <a:cs typeface="Aeonik 2 Bold"/>
                <a:sym typeface="Aeonik 2 Bold"/>
              </a:rPr>
              <a:t>1. B</a:t>
            </a:r>
            <a:r>
              <a:rPr lang="en-US" sz="2600">
                <a:solidFill>
                  <a:srgbClr val="000000"/>
                </a:solidFill>
                <a:latin typeface="Aeonik 2"/>
                <a:ea typeface="Aeonik 2"/>
                <a:cs typeface="Aeonik 2"/>
                <a:sym typeface="Aeonik 2"/>
              </a:rPr>
              <a:t> - The MHF has been running MHAW in Aotearoa since 1993</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2.</a:t>
            </a:r>
            <a:r>
              <a:rPr lang="en-US" sz="2600">
                <a:solidFill>
                  <a:srgbClr val="000000"/>
                </a:solidFill>
                <a:latin typeface="Aeonik 2"/>
                <a:ea typeface="Aeonik 2"/>
                <a:cs typeface="Aeonik 2"/>
                <a:sym typeface="Aeonik 2"/>
              </a:rPr>
              <a:t> </a:t>
            </a:r>
            <a:r>
              <a:rPr lang="en-US" sz="2600">
                <a:solidFill>
                  <a:srgbClr val="000000"/>
                </a:solidFill>
                <a:latin typeface="Aeonik 2 Bold"/>
                <a:ea typeface="Aeonik 2 Bold"/>
                <a:cs typeface="Aeonik 2 Bold"/>
                <a:sym typeface="Aeonik 2 Bold"/>
              </a:rPr>
              <a:t>True</a:t>
            </a:r>
            <a:r>
              <a:rPr lang="en-US" sz="2600">
                <a:solidFill>
                  <a:srgbClr val="000000"/>
                </a:solidFill>
                <a:latin typeface="Aeonik 2"/>
                <a:ea typeface="Aeonik 2"/>
                <a:cs typeface="Aeonik 2"/>
                <a:sym typeface="Aeonik 2"/>
              </a:rPr>
              <a:t> – The MHF </a:t>
            </a:r>
            <a:r>
              <a:rPr lang="en-US" sz="2600" u="sng">
                <a:solidFill>
                  <a:srgbClr val="000000"/>
                </a:solidFill>
                <a:latin typeface="Aeonik 2"/>
                <a:ea typeface="Aeonik 2"/>
                <a:cs typeface="Aeonik 2"/>
                <a:sym typeface="Aeonik 2"/>
                <a:hlinkClick r:id="rId3" tooltip="https://allsorts.org.nz/community-wellbeing-research"/>
              </a:rPr>
              <a:t>commissioned research</a:t>
            </a:r>
            <a:r>
              <a:rPr lang="en-US" sz="2600">
                <a:solidFill>
                  <a:srgbClr val="000000"/>
                </a:solidFill>
                <a:latin typeface="Aeonik 2"/>
                <a:ea typeface="Aeonik 2"/>
                <a:cs typeface="Aeonik 2"/>
                <a:sym typeface="Aeonik 2"/>
              </a:rPr>
              <a:t> to understand the impact of Cyclone Gabrielle and other extreme weather events on wellbeing. Over 1,500 people from affected regions revealed a clear theme: community is the key to getting through tough times. </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3. False </a:t>
            </a:r>
            <a:r>
              <a:rPr lang="en-US" sz="2600">
                <a:solidFill>
                  <a:srgbClr val="000000"/>
                </a:solidFill>
                <a:latin typeface="Aeonik 2"/>
                <a:ea typeface="Aeonik 2"/>
                <a:cs typeface="Aeonik 2"/>
                <a:sym typeface="Aeonik 2"/>
              </a:rPr>
              <a:t>- The Five Ways to Wellbeing are backed by evidence and can be easily incorporated into anyone's life.</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4.</a:t>
            </a:r>
            <a:r>
              <a:rPr lang="en-US" sz="2600">
                <a:solidFill>
                  <a:srgbClr val="000000"/>
                </a:solidFill>
                <a:latin typeface="Aeonik 2"/>
                <a:ea typeface="Aeonik 2"/>
                <a:cs typeface="Aeonik 2"/>
                <a:sym typeface="Aeonik 2"/>
              </a:rPr>
              <a:t> The Five Ways to Wellbeing are:</a:t>
            </a:r>
          </a:p>
          <a:p>
            <a:pPr marL="1122681" lvl="2" indent="-374227" algn="l">
              <a:lnSpc>
                <a:spcPts val="4420"/>
              </a:lnSpc>
              <a:buFont typeface="Arial"/>
              <a:buChar char="⚬"/>
            </a:pPr>
            <a:r>
              <a:rPr lang="en-US" sz="2600">
                <a:solidFill>
                  <a:srgbClr val="000000"/>
                </a:solidFill>
                <a:latin typeface="Aeonik 2"/>
                <a:ea typeface="Aeonik 2"/>
                <a:cs typeface="Aeonik 2"/>
                <a:sym typeface="Aeonik 2"/>
              </a:rPr>
              <a:t>Take notice – Give – Be Active – Connect – Keep Learning  </a:t>
            </a:r>
          </a:p>
          <a:p>
            <a:pPr marL="1122681" lvl="2" indent="-374227" algn="l">
              <a:lnSpc>
                <a:spcPts val="4420"/>
              </a:lnSpc>
              <a:buFont typeface="Arial"/>
              <a:buChar char="⚬"/>
            </a:pPr>
            <a:r>
              <a:rPr lang="en-US" sz="2600">
                <a:solidFill>
                  <a:srgbClr val="000000"/>
                </a:solidFill>
                <a:latin typeface="Aeonik 2"/>
                <a:ea typeface="Aeonik 2"/>
                <a:cs typeface="Aeonik 2"/>
                <a:sym typeface="Aeonik 2"/>
              </a:rPr>
              <a:t>Me aro tonu – Tukua – Me kori tonu – Me whakawhanaunga – Me ako tonu ​ </a:t>
            </a: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581623" y="1599692"/>
            <a:ext cx="16437112" cy="8568055"/>
          </a:xfrm>
          <a:prstGeom prst="rect">
            <a:avLst/>
          </a:prstGeom>
        </p:spPr>
        <p:txBody>
          <a:bodyPr lIns="0" tIns="0" rIns="0" bIns="0" rtlCol="0" anchor="t">
            <a:spAutoFit/>
          </a:bodyPr>
          <a:lstStyle/>
          <a:p>
            <a:pPr algn="l">
              <a:lnSpc>
                <a:spcPts val="4420"/>
              </a:lnSpc>
            </a:pPr>
            <a:r>
              <a:rPr lang="en-US" sz="2600">
                <a:solidFill>
                  <a:srgbClr val="000000"/>
                </a:solidFill>
                <a:latin typeface="Aeonik 2 Bold"/>
                <a:ea typeface="Aeonik 2 Bold"/>
                <a:cs typeface="Aeonik 2 Bold"/>
                <a:sym typeface="Aeonik 2 Bold"/>
              </a:rPr>
              <a:t>5.</a:t>
            </a:r>
            <a:r>
              <a:rPr lang="en-US" sz="2600">
                <a:solidFill>
                  <a:srgbClr val="000000"/>
                </a:solidFill>
                <a:latin typeface="Aeonik 2"/>
                <a:ea typeface="Aeonik 2"/>
                <a:cs typeface="Aeonik 2"/>
                <a:sym typeface="Aeonik 2"/>
              </a:rPr>
              <a:t> </a:t>
            </a:r>
            <a:r>
              <a:rPr lang="en-US" sz="2600">
                <a:solidFill>
                  <a:srgbClr val="000000"/>
                </a:solidFill>
                <a:latin typeface="Aeonik 2 Bold"/>
                <a:ea typeface="Aeonik 2 Bold"/>
                <a:cs typeface="Aeonik 2 Bold"/>
                <a:sym typeface="Aeonik 2 Bold"/>
              </a:rPr>
              <a:t>C - Four in ten</a:t>
            </a:r>
            <a:r>
              <a:rPr lang="en-US" sz="2600">
                <a:solidFill>
                  <a:srgbClr val="000000"/>
                </a:solidFill>
                <a:latin typeface="Aeonik 2"/>
                <a:ea typeface="Aeonik 2"/>
                <a:cs typeface="Aeonik 2"/>
                <a:sym typeface="Aeonik 2"/>
              </a:rPr>
              <a:t> people have help lonely at least some of the time in the past two weeks, according to research commissioned by MHF to understand the impacts of Cyclone Gabrielle and other extreme weather events of 2023. Find more information </a:t>
            </a:r>
            <a:r>
              <a:rPr lang="en-US" sz="2600" u="sng">
                <a:solidFill>
                  <a:srgbClr val="000000"/>
                </a:solidFill>
                <a:latin typeface="Aeonik 2"/>
                <a:ea typeface="Aeonik 2"/>
                <a:cs typeface="Aeonik 2"/>
                <a:sym typeface="Aeonik 2"/>
                <a:hlinkClick r:id="rId3" tooltip="https://allsorts.org.nz/community-wellbeing-research"/>
              </a:rPr>
              <a:t>here</a:t>
            </a:r>
            <a:r>
              <a:rPr lang="en-US" sz="2600">
                <a:solidFill>
                  <a:srgbClr val="000000"/>
                </a:solidFill>
                <a:latin typeface="Aeonik 2"/>
                <a:ea typeface="Aeonik 2"/>
                <a:cs typeface="Aeonik 2"/>
                <a:sym typeface="Aeonik 2"/>
              </a:rPr>
              <a:t>.</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6. </a:t>
            </a:r>
            <a:r>
              <a:rPr lang="en-US" sz="2600">
                <a:solidFill>
                  <a:srgbClr val="000000"/>
                </a:solidFill>
                <a:latin typeface="Aeonik 2"/>
                <a:ea typeface="Aeonik 2"/>
                <a:cs typeface="Aeonik 2"/>
                <a:sym typeface="Aeonik 2"/>
              </a:rPr>
              <a:t>Te Whare Tapa Whā was developed by leading Māori health advocate and researcher Tā Mason Durie in 1984, to provide a Te Ao Māori perspective on wellbeing. </a:t>
            </a:r>
            <a:r>
              <a:rPr lang="en-US" sz="2600">
                <a:solidFill>
                  <a:srgbClr val="000000"/>
                </a:solidFill>
                <a:latin typeface="Aeonik 2 Bold"/>
                <a:ea typeface="Aeonik 2 Bold"/>
                <a:cs typeface="Aeonik 2 Bold"/>
                <a:sym typeface="Aeonik 2 Bold"/>
              </a:rPr>
              <a:t>Te Whare Tapa Whā is a holistic model of health that describes health as a wharenui/meeting house with four walls</a:t>
            </a:r>
            <a:r>
              <a:rPr lang="en-US" sz="2600">
                <a:solidFill>
                  <a:srgbClr val="000000"/>
                </a:solidFill>
                <a:latin typeface="Aeonik 2"/>
                <a:ea typeface="Aeonik 2"/>
                <a:cs typeface="Aeonik 2"/>
                <a:sym typeface="Aeonik 2"/>
              </a:rPr>
              <a:t>, with our connection with the whenua/land forming the foundation. Find more about Te Whare Tapa Whā </a:t>
            </a:r>
            <a:r>
              <a:rPr lang="en-US" sz="2600" u="sng">
                <a:solidFill>
                  <a:srgbClr val="000000"/>
                </a:solidFill>
                <a:latin typeface="Aeonik 2"/>
                <a:ea typeface="Aeonik 2"/>
                <a:cs typeface="Aeonik 2"/>
                <a:sym typeface="Aeonik 2"/>
                <a:hlinkClick r:id="rId4" tooltip="https://mentalhealth.org.nz/te-whare-tapa-wha"/>
              </a:rPr>
              <a:t>here</a:t>
            </a:r>
            <a:r>
              <a:rPr lang="en-US" sz="2600">
                <a:solidFill>
                  <a:srgbClr val="000000"/>
                </a:solidFill>
                <a:latin typeface="Aeonik 2"/>
                <a:ea typeface="Aeonik 2"/>
                <a:cs typeface="Aeonik 2"/>
                <a:sym typeface="Aeonik 2"/>
              </a:rPr>
              <a:t>.</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7. </a:t>
            </a:r>
            <a:r>
              <a:rPr lang="en-US" sz="2600">
                <a:solidFill>
                  <a:srgbClr val="000000"/>
                </a:solidFill>
                <a:latin typeface="Aeonik 2"/>
                <a:ea typeface="Aeonik 2"/>
                <a:cs typeface="Aeonik 2"/>
                <a:sym typeface="Aeonik 2"/>
              </a:rPr>
              <a:t>The four walls of the wharenui represent </a:t>
            </a:r>
            <a:r>
              <a:rPr lang="en-US" sz="2600">
                <a:solidFill>
                  <a:srgbClr val="000000"/>
                </a:solidFill>
                <a:latin typeface="Aeonik 2 Bold"/>
                <a:ea typeface="Aeonik 2 Bold"/>
                <a:cs typeface="Aeonik 2 Bold"/>
                <a:sym typeface="Aeonik 2 Bold"/>
              </a:rPr>
              <a:t>taha wairua</a:t>
            </a:r>
            <a:r>
              <a:rPr lang="en-US" sz="2600">
                <a:solidFill>
                  <a:srgbClr val="000000"/>
                </a:solidFill>
                <a:latin typeface="Aeonik 2"/>
                <a:ea typeface="Aeonik 2"/>
                <a:cs typeface="Aeonik 2"/>
                <a:sym typeface="Aeonik 2"/>
              </a:rPr>
              <a:t> (spiritual wellbeing), </a:t>
            </a:r>
            <a:r>
              <a:rPr lang="en-US" sz="2600">
                <a:solidFill>
                  <a:srgbClr val="000000"/>
                </a:solidFill>
                <a:latin typeface="Aeonik 2 Bold"/>
                <a:ea typeface="Aeonik 2 Bold"/>
                <a:cs typeface="Aeonik 2 Bold"/>
                <a:sym typeface="Aeonik 2 Bold"/>
              </a:rPr>
              <a:t>taha hinengaro</a:t>
            </a:r>
            <a:r>
              <a:rPr lang="en-US" sz="2600">
                <a:solidFill>
                  <a:srgbClr val="000000"/>
                </a:solidFill>
                <a:latin typeface="Aeonik 2"/>
                <a:ea typeface="Aeonik 2"/>
                <a:cs typeface="Aeonik 2"/>
                <a:sym typeface="Aeonik 2"/>
              </a:rPr>
              <a:t> (mental and emotional wellbeing), </a:t>
            </a:r>
            <a:r>
              <a:rPr lang="en-US" sz="2600">
                <a:solidFill>
                  <a:srgbClr val="000000"/>
                </a:solidFill>
                <a:latin typeface="Aeonik 2 Bold"/>
                <a:ea typeface="Aeonik 2 Bold"/>
                <a:cs typeface="Aeonik 2 Bold"/>
                <a:sym typeface="Aeonik 2 Bold"/>
              </a:rPr>
              <a:t>taha tinana </a:t>
            </a:r>
            <a:r>
              <a:rPr lang="en-US" sz="2600">
                <a:solidFill>
                  <a:srgbClr val="000000"/>
                </a:solidFill>
                <a:latin typeface="Aeonik 2"/>
                <a:ea typeface="Aeonik 2"/>
                <a:cs typeface="Aeonik 2"/>
                <a:sym typeface="Aeonik 2"/>
              </a:rPr>
              <a:t>(physical wellbeing) and </a:t>
            </a:r>
            <a:r>
              <a:rPr lang="en-US" sz="2600">
                <a:solidFill>
                  <a:srgbClr val="000000"/>
                </a:solidFill>
                <a:latin typeface="Aeonik 2 Bold"/>
                <a:ea typeface="Aeonik 2 Bold"/>
                <a:cs typeface="Aeonik 2 Bold"/>
                <a:sym typeface="Aeonik 2 Bold"/>
              </a:rPr>
              <a:t>taha whānau</a:t>
            </a:r>
            <a:r>
              <a:rPr lang="en-US" sz="2600">
                <a:solidFill>
                  <a:srgbClr val="000000"/>
                </a:solidFill>
                <a:latin typeface="Aeonik 2"/>
                <a:ea typeface="Aeonik 2"/>
                <a:cs typeface="Aeonik 2"/>
                <a:sym typeface="Aeonik 2"/>
              </a:rPr>
              <a:t> (family and social wellbeing). ​Our connection with the whenua/land forms the foundation.</a:t>
            </a:r>
          </a:p>
          <a:p>
            <a:pPr algn="just">
              <a:lnSpc>
                <a:spcPts val="510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558797" y="1691653"/>
            <a:ext cx="17491018" cy="9672955"/>
          </a:xfrm>
          <a:prstGeom prst="rect">
            <a:avLst/>
          </a:prstGeom>
        </p:spPr>
        <p:txBody>
          <a:bodyPr lIns="0" tIns="0" rIns="0" bIns="0" rtlCol="0" anchor="t">
            <a:spAutoFit/>
          </a:bodyPr>
          <a:lstStyle/>
          <a:p>
            <a:pPr algn="l">
              <a:lnSpc>
                <a:spcPts val="4420"/>
              </a:lnSpc>
            </a:pPr>
            <a:r>
              <a:rPr lang="en-US" sz="2600">
                <a:solidFill>
                  <a:srgbClr val="000000"/>
                </a:solidFill>
                <a:latin typeface="Aeonik 2 Bold"/>
                <a:ea typeface="Aeonik 2 Bold"/>
                <a:cs typeface="Aeonik 2 Bold"/>
                <a:sym typeface="Aeonik 2 Bold"/>
              </a:rPr>
              <a:t>8. B</a:t>
            </a:r>
            <a:r>
              <a:rPr lang="en-US" sz="2600">
                <a:solidFill>
                  <a:srgbClr val="000000"/>
                </a:solidFill>
                <a:latin typeface="Aeonik 2"/>
                <a:ea typeface="Aeonik 2"/>
                <a:cs typeface="Aeonik 2"/>
                <a:sym typeface="Aeonik 2"/>
              </a:rPr>
              <a:t> - At least </a:t>
            </a:r>
            <a:r>
              <a:rPr lang="en-US" sz="2600">
                <a:solidFill>
                  <a:srgbClr val="000000"/>
                </a:solidFill>
                <a:latin typeface="Aeonik 2 Bold"/>
                <a:ea typeface="Aeonik 2 Bold"/>
                <a:cs typeface="Aeonik 2 Bold"/>
                <a:sym typeface="Aeonik 2 Bold"/>
              </a:rPr>
              <a:t>one in five</a:t>
            </a:r>
            <a:r>
              <a:rPr lang="en-US" sz="2600">
                <a:solidFill>
                  <a:srgbClr val="000000"/>
                </a:solidFill>
                <a:latin typeface="Aeonik 2"/>
                <a:ea typeface="Aeonik 2"/>
                <a:cs typeface="Aeonik 2"/>
                <a:sym typeface="Aeonik 2"/>
              </a:rPr>
              <a:t> New Zealanders live with mental illness and/or addiction each year. Find more information </a:t>
            </a:r>
            <a:r>
              <a:rPr lang="en-US" sz="2600" u="sng">
                <a:solidFill>
                  <a:srgbClr val="000000"/>
                </a:solidFill>
                <a:latin typeface="Aeonik 2"/>
                <a:ea typeface="Aeonik 2"/>
                <a:cs typeface="Aeonik 2"/>
                <a:sym typeface="Aeonik 2"/>
                <a:hlinkClick r:id="rId3" tooltip="https://www.hdc.org.nz/media/zjugnstx/hdc-aotearoa-new-zealands-mental-health-services-and-addiction-services-2020.pdf"/>
              </a:rPr>
              <a:t>here</a:t>
            </a:r>
            <a:r>
              <a:rPr lang="en-US" sz="2600">
                <a:solidFill>
                  <a:srgbClr val="000000"/>
                </a:solidFill>
                <a:latin typeface="Aeonik 2"/>
                <a:ea typeface="Aeonik 2"/>
                <a:cs typeface="Aeonik 2"/>
                <a:sym typeface="Aeonik 2"/>
              </a:rPr>
              <a:t>. </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9. False</a:t>
            </a:r>
            <a:r>
              <a:rPr lang="en-US" sz="2600">
                <a:solidFill>
                  <a:srgbClr val="000000"/>
                </a:solidFill>
                <a:latin typeface="Aeonik 2"/>
                <a:ea typeface="Aeonik 2"/>
                <a:cs typeface="Aeonik 2"/>
                <a:sym typeface="Aeonik 2"/>
              </a:rPr>
              <a:t> - We all have mental health. It’s a taonga/treasure, something to look after so we can lead our best and most fulfilling lives. Mental wellbeing encompasses feeling good about oneself, managing emotions, coping with stress, and having a sense of purpose and fulfillment.</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10. False </a:t>
            </a:r>
            <a:r>
              <a:rPr lang="en-US" sz="2600">
                <a:solidFill>
                  <a:srgbClr val="000000"/>
                </a:solidFill>
                <a:latin typeface="Aeonik 2"/>
                <a:ea typeface="Aeonik 2"/>
                <a:cs typeface="Aeonik 2"/>
                <a:sym typeface="Aeonik 2"/>
              </a:rPr>
              <a:t>- MHAW is marked in over 150 countries at different times of the year.</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11. D - All of the above! </a:t>
            </a:r>
            <a:r>
              <a:rPr lang="en-US" sz="2600">
                <a:solidFill>
                  <a:srgbClr val="000000"/>
                </a:solidFill>
                <a:latin typeface="Aeonik 2"/>
                <a:ea typeface="Aeonik 2"/>
                <a:cs typeface="Aeonik 2"/>
                <a:sym typeface="Aeonik 2"/>
              </a:rPr>
              <a:t>MHAW is for schools, workplaces, community groups, whānau, individuals and anyone else who would like to participate.</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12. True </a:t>
            </a:r>
            <a:r>
              <a:rPr lang="en-US" sz="2600">
                <a:solidFill>
                  <a:srgbClr val="000000"/>
                </a:solidFill>
                <a:latin typeface="Aeonik 2"/>
                <a:ea typeface="Aeonik 2"/>
                <a:cs typeface="Aeonik 2"/>
                <a:sym typeface="Aeonik 2"/>
              </a:rPr>
              <a:t>- Research shows that strong social connections are essential for life satisfaction and health.</a:t>
            </a:r>
          </a:p>
          <a:p>
            <a:pPr algn="l">
              <a:lnSpc>
                <a:spcPts val="442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2691527" y="2916994"/>
            <a:ext cx="13058775" cy="2611120"/>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The Mental Health Foundation of New Zealand (MHF) </a:t>
            </a:r>
          </a:p>
          <a:p>
            <a:pPr algn="ctr">
              <a:lnSpc>
                <a:spcPts val="5180"/>
              </a:lnSpc>
            </a:pPr>
            <a:r>
              <a:rPr lang="en-US" sz="3700">
                <a:solidFill>
                  <a:srgbClr val="000000"/>
                </a:solidFill>
                <a:latin typeface="Aeonik 1 Bold"/>
                <a:ea typeface="Aeonik 1 Bold"/>
                <a:cs typeface="Aeonik 1 Bold"/>
                <a:sym typeface="Aeonik 1 Bold"/>
              </a:rPr>
              <a:t>has been running Mental Health Awareness Week (MHAW) </a:t>
            </a:r>
          </a:p>
          <a:p>
            <a:pPr algn="ctr">
              <a:lnSpc>
                <a:spcPts val="5180"/>
              </a:lnSpc>
            </a:pPr>
            <a:r>
              <a:rPr lang="en-US" sz="3700">
                <a:solidFill>
                  <a:srgbClr val="000000"/>
                </a:solidFill>
                <a:latin typeface="Aeonik 1 Bold"/>
                <a:ea typeface="Aeonik 1 Bold"/>
                <a:cs typeface="Aeonik 1 Bold"/>
                <a:sym typeface="Aeonik 1 Bold"/>
              </a:rPr>
              <a:t>in Aotearoa since:</a:t>
            </a:r>
          </a:p>
          <a:p>
            <a:pPr algn="ctr">
              <a:lnSpc>
                <a:spcPts val="5180"/>
              </a:lnSpc>
            </a:pPr>
            <a:endParaRPr lang="en-US" sz="3700">
              <a:solidFill>
                <a:srgbClr val="000000"/>
              </a:solidFill>
              <a:latin typeface="Aeonik 1 Bold"/>
              <a:ea typeface="Aeonik 1 Bold"/>
              <a:cs typeface="Aeonik 1 Bold"/>
              <a:sym typeface="Aeonik 1 Bold"/>
            </a:endParaRPr>
          </a:p>
        </p:txBody>
      </p:sp>
      <p:sp>
        <p:nvSpPr>
          <p:cNvPr id="5" name="TextBox 5"/>
          <p:cNvSpPr txBox="1"/>
          <p:nvPr/>
        </p:nvSpPr>
        <p:spPr>
          <a:xfrm>
            <a:off x="8303339" y="5451914"/>
            <a:ext cx="1835150" cy="1953895"/>
          </a:xfrm>
          <a:prstGeom prst="rect">
            <a:avLst/>
          </a:prstGeom>
        </p:spPr>
        <p:txBody>
          <a:bodyPr lIns="0" tIns="0" rIns="0" bIns="0" rtlCol="0" anchor="t">
            <a:spAutoFit/>
          </a:bodyPr>
          <a:lstStyle/>
          <a:p>
            <a:pPr algn="l">
              <a:lnSpc>
                <a:spcPts val="5180"/>
              </a:lnSpc>
            </a:pPr>
            <a:r>
              <a:rPr lang="en-US" sz="3700">
                <a:solidFill>
                  <a:srgbClr val="000000"/>
                </a:solidFill>
                <a:latin typeface="Aeonik 1 Bold"/>
                <a:ea typeface="Aeonik 1 Bold"/>
                <a:cs typeface="Aeonik 1 Bold"/>
                <a:sym typeface="Aeonik 1 Bold"/>
              </a:rPr>
              <a:t>A. 2012</a:t>
            </a:r>
          </a:p>
          <a:p>
            <a:pPr algn="l">
              <a:lnSpc>
                <a:spcPts val="5180"/>
              </a:lnSpc>
            </a:pPr>
            <a:r>
              <a:rPr lang="en-US" sz="3700">
                <a:solidFill>
                  <a:srgbClr val="000000"/>
                </a:solidFill>
                <a:latin typeface="Aeonik 1 Bold"/>
                <a:ea typeface="Aeonik 1 Bold"/>
                <a:cs typeface="Aeonik 1 Bold"/>
                <a:sym typeface="Aeonik 1 Bold"/>
              </a:rPr>
              <a:t>B. 1993</a:t>
            </a:r>
          </a:p>
          <a:p>
            <a:pPr algn="l">
              <a:lnSpc>
                <a:spcPts val="5180"/>
              </a:lnSpc>
            </a:pPr>
            <a:r>
              <a:rPr lang="en-US" sz="3700">
                <a:solidFill>
                  <a:srgbClr val="000000"/>
                </a:solidFill>
                <a:latin typeface="Aeonik 1 Bold"/>
                <a:ea typeface="Aeonik 1 Bold"/>
                <a:cs typeface="Aeonik 1 Bold"/>
                <a:sym typeface="Aeonik 1 Bold"/>
              </a:rPr>
              <a:t>C. 2004 </a:t>
            </a:r>
          </a:p>
        </p:txBody>
      </p:sp>
      <p:sp>
        <p:nvSpPr>
          <p:cNvPr id="6" name="TextBox 6"/>
          <p:cNvSpPr txBox="1"/>
          <p:nvPr/>
        </p:nvSpPr>
        <p:spPr>
          <a:xfrm>
            <a:off x="16383000" y="10096500"/>
            <a:ext cx="1381054"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14468" y="8627338"/>
            <a:ext cx="1127710"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Q2</a:t>
            </a:r>
          </a:p>
        </p:txBody>
      </p:sp>
      <p:sp>
        <p:nvSpPr>
          <p:cNvPr id="5" name="TextBox 5"/>
          <p:cNvSpPr txBox="1"/>
          <p:nvPr/>
        </p:nvSpPr>
        <p:spPr>
          <a:xfrm>
            <a:off x="1664414" y="4434207"/>
            <a:ext cx="15113001" cy="1953895"/>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According to research carried out to understand </a:t>
            </a:r>
          </a:p>
          <a:p>
            <a:pPr algn="ctr">
              <a:lnSpc>
                <a:spcPts val="5180"/>
              </a:lnSpc>
            </a:pPr>
            <a:r>
              <a:rPr lang="en-US" sz="3700">
                <a:solidFill>
                  <a:srgbClr val="000000"/>
                </a:solidFill>
                <a:latin typeface="Aeonik 1 Bold"/>
                <a:ea typeface="Aeonik 1 Bold"/>
                <a:cs typeface="Aeonik 1 Bold"/>
                <a:sym typeface="Aeonik 1 Bold"/>
              </a:rPr>
              <a:t>the impact of extreme weather events on wellbeing, </a:t>
            </a:r>
          </a:p>
          <a:p>
            <a:pPr algn="ctr">
              <a:lnSpc>
                <a:spcPts val="5180"/>
              </a:lnSpc>
            </a:pPr>
            <a:r>
              <a:rPr lang="en-US" sz="3700">
                <a:solidFill>
                  <a:srgbClr val="000000"/>
                </a:solidFill>
                <a:latin typeface="Aeonik 1 Bold"/>
                <a:ea typeface="Aeonik 1 Bold"/>
                <a:cs typeface="Aeonik 1 Bold"/>
                <a:sym typeface="Aeonik 1 Bold"/>
              </a:rPr>
              <a:t>community was identified as the key to getting through tough times. </a:t>
            </a:r>
          </a:p>
        </p:txBody>
      </p:sp>
      <p:sp>
        <p:nvSpPr>
          <p:cNvPr id="6" name="TextBox 6"/>
          <p:cNvSpPr txBox="1"/>
          <p:nvPr/>
        </p:nvSpPr>
        <p:spPr>
          <a:xfrm>
            <a:off x="7276524" y="3160711"/>
            <a:ext cx="3888780" cy="854076"/>
          </a:xfrm>
          <a:prstGeom prst="rect">
            <a:avLst/>
          </a:prstGeom>
        </p:spPr>
        <p:txBody>
          <a:bodyPr lIns="0" tIns="0" rIns="0" bIns="0" rtlCol="0" anchor="t">
            <a:spAutoFit/>
          </a:bodyPr>
          <a:lstStyle/>
          <a:p>
            <a:pPr algn="ctr">
              <a:lnSpc>
                <a:spcPts val="6999"/>
              </a:lnSpc>
            </a:pPr>
            <a:r>
              <a:rPr lang="en-US" sz="4999">
                <a:solidFill>
                  <a:srgbClr val="000000"/>
                </a:solidFill>
                <a:latin typeface="Aeonik 1 Bold"/>
                <a:ea typeface="Aeonik 1 Bold"/>
                <a:cs typeface="Aeonik 1 Bold"/>
                <a:sym typeface="Aeonik 1 Bold"/>
              </a:rPr>
              <a:t>True or false: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3397" y="8627338"/>
            <a:ext cx="1149853"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Q3</a:t>
            </a:r>
          </a:p>
        </p:txBody>
      </p:sp>
      <p:sp>
        <p:nvSpPr>
          <p:cNvPr id="5" name="TextBox 5"/>
          <p:cNvSpPr txBox="1"/>
          <p:nvPr/>
        </p:nvSpPr>
        <p:spPr>
          <a:xfrm>
            <a:off x="1872154" y="4625353"/>
            <a:ext cx="15041185" cy="1953895"/>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Although they're not currently scientifically backed, </a:t>
            </a:r>
          </a:p>
          <a:p>
            <a:pPr algn="ctr">
              <a:lnSpc>
                <a:spcPts val="5180"/>
              </a:lnSpc>
            </a:pPr>
            <a:r>
              <a:rPr lang="en-US" sz="3700">
                <a:solidFill>
                  <a:srgbClr val="000000"/>
                </a:solidFill>
                <a:latin typeface="Aeonik 1 Bold"/>
                <a:ea typeface="Aeonik 1 Bold"/>
                <a:cs typeface="Aeonik 1 Bold"/>
                <a:sym typeface="Aeonik 1 Bold"/>
              </a:rPr>
              <a:t>the Five Ways to Wellbeing are a set of actions known </a:t>
            </a:r>
          </a:p>
          <a:p>
            <a:pPr algn="ctr">
              <a:lnSpc>
                <a:spcPts val="5180"/>
              </a:lnSpc>
            </a:pPr>
            <a:r>
              <a:rPr lang="en-US" sz="3700">
                <a:solidFill>
                  <a:srgbClr val="000000"/>
                </a:solidFill>
                <a:latin typeface="Aeonik 1 Bold"/>
                <a:ea typeface="Aeonik 1 Bold"/>
                <a:cs typeface="Aeonik 1 Bold"/>
                <a:sym typeface="Aeonik 1 Bold"/>
              </a:rPr>
              <a:t>to boost our mental health.</a:t>
            </a:r>
          </a:p>
        </p:txBody>
      </p:sp>
      <p:sp>
        <p:nvSpPr>
          <p:cNvPr id="6" name="TextBox 6"/>
          <p:cNvSpPr txBox="1"/>
          <p:nvPr/>
        </p:nvSpPr>
        <p:spPr>
          <a:xfrm>
            <a:off x="7276524" y="3160711"/>
            <a:ext cx="3888780" cy="854076"/>
          </a:xfrm>
          <a:prstGeom prst="rect">
            <a:avLst/>
          </a:prstGeom>
        </p:spPr>
        <p:txBody>
          <a:bodyPr lIns="0" tIns="0" rIns="0" bIns="0" rtlCol="0" anchor="t">
            <a:spAutoFit/>
          </a:bodyPr>
          <a:lstStyle/>
          <a:p>
            <a:pPr algn="ctr">
              <a:lnSpc>
                <a:spcPts val="6999"/>
              </a:lnSpc>
            </a:pPr>
            <a:r>
              <a:rPr lang="en-US" sz="4999">
                <a:solidFill>
                  <a:srgbClr val="000000"/>
                </a:solidFill>
                <a:latin typeface="Aeonik 1 Bold"/>
                <a:ea typeface="Aeonik 1 Bold"/>
                <a:cs typeface="Aeonik 1 Bold"/>
                <a:sym typeface="Aeonik 1 Bold"/>
              </a:rPr>
              <a:t>True or false: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5330" y="8627338"/>
            <a:ext cx="1165985"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Q4</a:t>
            </a:r>
          </a:p>
        </p:txBody>
      </p:sp>
      <p:sp>
        <p:nvSpPr>
          <p:cNvPr id="5" name="TextBox 5"/>
          <p:cNvSpPr txBox="1"/>
          <p:nvPr/>
        </p:nvSpPr>
        <p:spPr>
          <a:xfrm>
            <a:off x="4708227" y="4075221"/>
            <a:ext cx="8871546" cy="146494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Name all Five Ways to Wellbeing. </a:t>
            </a:r>
          </a:p>
          <a:p>
            <a:pPr algn="ctr">
              <a:lnSpc>
                <a:spcPts val="5880"/>
              </a:lnSpc>
            </a:pPr>
            <a:r>
              <a:rPr lang="en-US" sz="4200">
                <a:solidFill>
                  <a:srgbClr val="000000"/>
                </a:solidFill>
                <a:latin typeface="Aeonik 1 Bold"/>
                <a:ea typeface="Aeonik 1 Bold"/>
                <a:cs typeface="Aeonik 1 Bold"/>
                <a:sym typeface="Aeonik 1 Bold"/>
              </a:rPr>
              <a:t>Bonus point for using Te Reo Māori.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2606" y="8627338"/>
            <a:ext cx="1151434"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Q5</a:t>
            </a:r>
          </a:p>
        </p:txBody>
      </p:sp>
      <p:sp>
        <p:nvSpPr>
          <p:cNvPr id="5" name="TextBox 5"/>
          <p:cNvSpPr txBox="1"/>
          <p:nvPr/>
        </p:nvSpPr>
        <p:spPr>
          <a:xfrm>
            <a:off x="3097014" y="3220335"/>
            <a:ext cx="12093972" cy="146494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What proportion of people have felt lonely </a:t>
            </a:r>
          </a:p>
          <a:p>
            <a:pPr algn="ctr">
              <a:lnSpc>
                <a:spcPts val="5880"/>
              </a:lnSpc>
            </a:pPr>
            <a:r>
              <a:rPr lang="en-US" sz="4200">
                <a:solidFill>
                  <a:srgbClr val="000000"/>
                </a:solidFill>
                <a:latin typeface="Aeonik 1 Bold"/>
                <a:ea typeface="Aeonik 1 Bold"/>
                <a:cs typeface="Aeonik 1 Bold"/>
                <a:sym typeface="Aeonik 1 Bold"/>
              </a:rPr>
              <a:t>at least some of the time in the past two weeks?</a:t>
            </a:r>
          </a:p>
        </p:txBody>
      </p:sp>
      <p:sp>
        <p:nvSpPr>
          <p:cNvPr id="6" name="TextBox 6"/>
          <p:cNvSpPr txBox="1"/>
          <p:nvPr/>
        </p:nvSpPr>
        <p:spPr>
          <a:xfrm>
            <a:off x="7580412" y="5067300"/>
            <a:ext cx="3127177" cy="2611120"/>
          </a:xfrm>
          <a:prstGeom prst="rect">
            <a:avLst/>
          </a:prstGeom>
        </p:spPr>
        <p:txBody>
          <a:bodyPr lIns="0" tIns="0" rIns="0" bIns="0" rtlCol="0" anchor="t">
            <a:spAutoFit/>
          </a:bodyPr>
          <a:lstStyle/>
          <a:p>
            <a:pPr algn="l">
              <a:lnSpc>
                <a:spcPts val="5180"/>
              </a:lnSpc>
            </a:pPr>
            <a:r>
              <a:rPr lang="en-US" sz="3700">
                <a:solidFill>
                  <a:srgbClr val="000000"/>
                </a:solidFill>
                <a:latin typeface="Aeonik 1 Bold"/>
                <a:ea typeface="Aeonik 1 Bold"/>
                <a:cs typeface="Aeonik 1 Bold"/>
                <a:sym typeface="Aeonik 1 Bold"/>
              </a:rPr>
              <a:t> A: Nine ten </a:t>
            </a:r>
          </a:p>
          <a:p>
            <a:pPr algn="l">
              <a:lnSpc>
                <a:spcPts val="5180"/>
              </a:lnSpc>
            </a:pPr>
            <a:r>
              <a:rPr lang="en-US" sz="3700">
                <a:solidFill>
                  <a:srgbClr val="000000"/>
                </a:solidFill>
                <a:latin typeface="Aeonik 1 Bold"/>
                <a:ea typeface="Aeonik 1 Bold"/>
                <a:cs typeface="Aeonik 1 Bold"/>
                <a:sym typeface="Aeonik 1 Bold"/>
              </a:rPr>
              <a:t> B: One in ten </a:t>
            </a:r>
          </a:p>
          <a:p>
            <a:pPr algn="l">
              <a:lnSpc>
                <a:spcPts val="5180"/>
              </a:lnSpc>
            </a:pPr>
            <a:r>
              <a:rPr lang="en-US" sz="3700">
                <a:solidFill>
                  <a:srgbClr val="000000"/>
                </a:solidFill>
                <a:latin typeface="Aeonik 1 Bold"/>
                <a:ea typeface="Aeonik 1 Bold"/>
                <a:cs typeface="Aeonik 1 Bold"/>
                <a:sym typeface="Aeonik 1 Bold"/>
              </a:rPr>
              <a:t> C: Four in ten </a:t>
            </a:r>
          </a:p>
          <a:p>
            <a:pPr algn="l">
              <a:lnSpc>
                <a:spcPts val="5180"/>
              </a:lnSpc>
            </a:pPr>
            <a:endParaRPr lang="en-US" sz="3700">
              <a:solidFill>
                <a:srgbClr val="000000"/>
              </a:solidFill>
              <a:latin typeface="Aeonik 1 Bold"/>
              <a:ea typeface="Aeonik 1 Bold"/>
              <a:cs typeface="Aeonik 1 Bold"/>
              <a:sym typeface="Aeonik 1 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3274" y="8627338"/>
            <a:ext cx="1170098"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Q6</a:t>
            </a:r>
          </a:p>
        </p:txBody>
      </p:sp>
      <p:sp>
        <p:nvSpPr>
          <p:cNvPr id="5" name="TextBox 5"/>
          <p:cNvSpPr txBox="1"/>
          <p:nvPr/>
        </p:nvSpPr>
        <p:spPr>
          <a:xfrm>
            <a:off x="5472013" y="4589793"/>
            <a:ext cx="7343974" cy="72199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What is Te Whare Tapa Whā?</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27280" y="8627338"/>
            <a:ext cx="1102087"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Q7</a:t>
            </a:r>
          </a:p>
        </p:txBody>
      </p:sp>
      <p:sp>
        <p:nvSpPr>
          <p:cNvPr id="5" name="TextBox 5"/>
          <p:cNvSpPr txBox="1"/>
          <p:nvPr/>
        </p:nvSpPr>
        <p:spPr>
          <a:xfrm>
            <a:off x="2890936" y="4368165"/>
            <a:ext cx="12506127" cy="1464945"/>
          </a:xfrm>
          <a:prstGeom prst="rect">
            <a:avLst/>
          </a:prstGeom>
        </p:spPr>
        <p:txBody>
          <a:bodyPr lIns="0" tIns="0" rIns="0" bIns="0" rtlCol="0" anchor="t">
            <a:spAutoFit/>
          </a:bodyPr>
          <a:lstStyle/>
          <a:p>
            <a:pPr algn="ctr">
              <a:lnSpc>
                <a:spcPts val="5880"/>
              </a:lnSpc>
              <a:spcBef>
                <a:spcPct val="0"/>
              </a:spcBef>
            </a:pPr>
            <a:r>
              <a:rPr lang="en-US" sz="4200">
                <a:solidFill>
                  <a:srgbClr val="000000"/>
                </a:solidFill>
                <a:latin typeface="Aeonik 1 Bold"/>
                <a:ea typeface="Aeonik 1 Bold"/>
                <a:cs typeface="Aeonik 1 Bold"/>
                <a:sym typeface="Aeonik 1 Bold"/>
              </a:rPr>
              <a:t>According to Te Whare Tapa Whā, </a:t>
            </a:r>
          </a:p>
          <a:p>
            <a:pPr algn="ctr">
              <a:lnSpc>
                <a:spcPts val="5880"/>
              </a:lnSpc>
              <a:spcBef>
                <a:spcPct val="0"/>
              </a:spcBef>
            </a:pPr>
            <a:r>
              <a:rPr lang="en-US" sz="4200">
                <a:solidFill>
                  <a:srgbClr val="000000"/>
                </a:solidFill>
                <a:latin typeface="Aeonik 1 Bold"/>
                <a:ea typeface="Aeonik 1 Bold"/>
                <a:cs typeface="Aeonik 1 Bold"/>
                <a:sym typeface="Aeonik 1 Bold"/>
              </a:rPr>
              <a:t>what are the four walls that hold up the wharenui?​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8336" y="8627338"/>
            <a:ext cx="1159975"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Q8</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4640679" y="3235603"/>
            <a:ext cx="9160471" cy="1296670"/>
          </a:xfrm>
          <a:prstGeom prst="rect">
            <a:avLst/>
          </a:prstGeom>
        </p:spPr>
        <p:txBody>
          <a:bodyPr lIns="0" tIns="0" rIns="0" bIns="0" rtlCol="0" anchor="t">
            <a:spAutoFit/>
          </a:bodyPr>
          <a:lstStyle/>
          <a:p>
            <a:pPr algn="ctr">
              <a:lnSpc>
                <a:spcPts val="5180"/>
              </a:lnSpc>
              <a:spcBef>
                <a:spcPct val="0"/>
              </a:spcBef>
            </a:pPr>
            <a:r>
              <a:rPr lang="en-US" sz="3700">
                <a:solidFill>
                  <a:srgbClr val="000000"/>
                </a:solidFill>
                <a:latin typeface="Aeonik 1 Bold"/>
                <a:ea typeface="Aeonik 1 Bold"/>
                <a:cs typeface="Aeonik 1 Bold"/>
                <a:sym typeface="Aeonik 1 Bold"/>
              </a:rPr>
              <a:t>How many people will experience </a:t>
            </a:r>
          </a:p>
          <a:p>
            <a:pPr algn="ctr">
              <a:lnSpc>
                <a:spcPts val="5180"/>
              </a:lnSpc>
              <a:spcBef>
                <a:spcPct val="0"/>
              </a:spcBef>
            </a:pPr>
            <a:r>
              <a:rPr lang="en-US" sz="3700">
                <a:solidFill>
                  <a:srgbClr val="000000"/>
                </a:solidFill>
                <a:latin typeface="Aeonik 1 Bold"/>
                <a:ea typeface="Aeonik 1 Bold"/>
                <a:cs typeface="Aeonik 1 Bold"/>
                <a:sym typeface="Aeonik 1 Bold"/>
              </a:rPr>
              <a:t>mental illness and/or addiction this year? </a:t>
            </a:r>
          </a:p>
        </p:txBody>
      </p:sp>
      <p:sp>
        <p:nvSpPr>
          <p:cNvPr id="7" name="TextBox 7"/>
          <p:cNvSpPr txBox="1"/>
          <p:nvPr/>
        </p:nvSpPr>
        <p:spPr>
          <a:xfrm>
            <a:off x="7526754" y="4987111"/>
            <a:ext cx="3388321" cy="1953895"/>
          </a:xfrm>
          <a:prstGeom prst="rect">
            <a:avLst/>
          </a:prstGeom>
        </p:spPr>
        <p:txBody>
          <a:bodyPr lIns="0" tIns="0" rIns="0" bIns="0" rtlCol="0" anchor="t">
            <a:spAutoFit/>
          </a:bodyPr>
          <a:lstStyle/>
          <a:p>
            <a:pPr algn="l">
              <a:lnSpc>
                <a:spcPts val="5179"/>
              </a:lnSpc>
              <a:spcBef>
                <a:spcPct val="0"/>
              </a:spcBef>
            </a:pPr>
            <a:r>
              <a:rPr lang="en-US" sz="3699">
                <a:solidFill>
                  <a:srgbClr val="000000"/>
                </a:solidFill>
                <a:latin typeface="Aeonik 1 Bold"/>
                <a:ea typeface="Aeonik 1 Bold"/>
                <a:cs typeface="Aeonik 1 Bold"/>
                <a:sym typeface="Aeonik 1 Bold"/>
              </a:rPr>
              <a:t>A: Three in five </a:t>
            </a:r>
          </a:p>
          <a:p>
            <a:pPr algn="l">
              <a:lnSpc>
                <a:spcPts val="5179"/>
              </a:lnSpc>
              <a:spcBef>
                <a:spcPct val="0"/>
              </a:spcBef>
            </a:pPr>
            <a:r>
              <a:rPr lang="en-US" sz="3699">
                <a:solidFill>
                  <a:srgbClr val="000000"/>
                </a:solidFill>
                <a:latin typeface="Aeonik 1 Bold"/>
                <a:ea typeface="Aeonik 1 Bold"/>
                <a:cs typeface="Aeonik 1 Bold"/>
                <a:sym typeface="Aeonik 1 Bold"/>
              </a:rPr>
              <a:t>B: One in five </a:t>
            </a:r>
          </a:p>
          <a:p>
            <a:pPr algn="l">
              <a:lnSpc>
                <a:spcPts val="5179"/>
              </a:lnSpc>
              <a:spcBef>
                <a:spcPct val="0"/>
              </a:spcBef>
            </a:pPr>
            <a:r>
              <a:rPr lang="en-US" sz="3699">
                <a:solidFill>
                  <a:srgbClr val="000000"/>
                </a:solidFill>
                <a:latin typeface="Aeonik 1 Bold"/>
                <a:ea typeface="Aeonik 1 Bold"/>
                <a:cs typeface="Aeonik 1 Bold"/>
                <a:sym typeface="Aeonik 1 Bold"/>
              </a:rPr>
              <a:t>C: Two in five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4FD6E4ED07F54582C79FFB8031B374" ma:contentTypeVersion="22" ma:contentTypeDescription="Create a new document." ma:contentTypeScope="" ma:versionID="693091454eeba9b49a50b7f2035036b1">
  <xsd:schema xmlns:xsd="http://www.w3.org/2001/XMLSchema" xmlns:xs="http://www.w3.org/2001/XMLSchema" xmlns:p="http://schemas.microsoft.com/office/2006/metadata/properties" xmlns:ns2="2c42301b-c6dd-4269-91b9-17c9a1ee7006" xmlns:ns3="629fa9f3-65f0-4f99-94e6-4f6d9e273c92" targetNamespace="http://schemas.microsoft.com/office/2006/metadata/properties" ma:root="true" ma:fieldsID="68677a8dddbbc40bdd51371ad178d677" ns2:_="" ns3:_="">
    <xsd:import namespace="2c42301b-c6dd-4269-91b9-17c9a1ee7006"/>
    <xsd:import namespace="629fa9f3-65f0-4f99-94e6-4f6d9e273c9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ReadbyPA" minOccurs="0"/>
                <xsd:element ref="ns2:lcf76f155ced4ddcb4097134ff3c332f" minOccurs="0"/>
                <xsd:element ref="ns3:TaxCatchAll" minOccurs="0"/>
                <xsd:element ref="ns2:_Flow_SignoffStatus" minOccurs="0"/>
                <xsd:element ref="ns2:MediaServiceObjectDetectorVersions" minOccurs="0"/>
                <xsd:element ref="ns2:Approval" minOccurs="0"/>
                <xsd:element ref="ns2:MediaServiceSearchProperties" minOccurs="0"/>
                <xsd:element ref="ns2:Appro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2301b-c6dd-4269-91b9-17c9a1ee70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ReadbyPA" ma:index="21" nillable="true" ma:displayName="Read by P&amp;A" ma:default="0" ma:format="Dropdown" ma:internalName="ReadbyPA">
      <xsd:simpleType>
        <xsd:restriction base="dms:Boolea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e52b3390-3014-4f62-baac-4d26c891edb1" ma:termSetId="09814cd3-568e-fe90-9814-8d621ff8fb84" ma:anchorId="fba54fb3-c3e1-fe81-a776-ca4b69148c4d" ma:open="true" ma:isKeyword="false">
      <xsd:complexType>
        <xsd:sequence>
          <xsd:element ref="pc:Terms" minOccurs="0" maxOccurs="1"/>
        </xsd:sequence>
      </xsd:complexType>
    </xsd:element>
    <xsd:element name="_Flow_SignoffStatus" ma:index="25" nillable="true" ma:displayName="Sign-off status" ma:internalName="Sign_x002d_off_x0020_status">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Approval" ma:index="27" nillable="true" ma:displayName="Approval " ma:description="Sent to Diego " ma:format="Dropdown" ma:internalName="Approval">
      <xsd:simpleType>
        <xsd:restriction base="dms:Choice">
          <xsd:enumeration value="Needs review  "/>
          <xsd:enumeration value="Sent "/>
          <xsd:enumeration value="Choice 3"/>
        </xsd:restriction>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Approved" ma:index="29" nillable="true" ma:displayName="Approved" ma:format="Dropdown" ma:internalName="Approved">
      <xsd:simpleType>
        <xsd:restriction base="dms:Choice">
          <xsd:enumeration value="Draft"/>
          <xsd:enumeration value="Under review"/>
          <xsd:enumeration value="Approved"/>
        </xsd:restriction>
      </xsd:simpleType>
    </xsd:element>
  </xsd:schema>
  <xsd:schema xmlns:xsd="http://www.w3.org/2001/XMLSchema" xmlns:xs="http://www.w3.org/2001/XMLSchema" xmlns:dms="http://schemas.microsoft.com/office/2006/documentManagement/types" xmlns:pc="http://schemas.microsoft.com/office/infopath/2007/PartnerControls" targetNamespace="629fa9f3-65f0-4f99-94e6-4f6d9e273c9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22b2c375-6162-4dd0-8da2-f8aaabace7f8}" ma:internalName="TaxCatchAll" ma:showField="CatchAllData" ma:web="629fa9f3-65f0-4f99-94e6-4f6d9e273c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roval xmlns="2c42301b-c6dd-4269-91b9-17c9a1ee7006" xsi:nil="true"/>
    <_Flow_SignoffStatus xmlns="2c42301b-c6dd-4269-91b9-17c9a1ee7006" xsi:nil="true"/>
    <lcf76f155ced4ddcb4097134ff3c332f xmlns="2c42301b-c6dd-4269-91b9-17c9a1ee7006">
      <Terms xmlns="http://schemas.microsoft.com/office/infopath/2007/PartnerControls"/>
    </lcf76f155ced4ddcb4097134ff3c332f>
    <ReadbyPA xmlns="2c42301b-c6dd-4269-91b9-17c9a1ee7006">false</ReadbyPA>
    <TaxCatchAll xmlns="629fa9f3-65f0-4f99-94e6-4f6d9e273c92" xsi:nil="true"/>
    <Approved xmlns="2c42301b-c6dd-4269-91b9-17c9a1ee7006" xsi:nil="true"/>
  </documentManagement>
</p:properties>
</file>

<file path=customXml/itemProps1.xml><?xml version="1.0" encoding="utf-8"?>
<ds:datastoreItem xmlns:ds="http://schemas.openxmlformats.org/officeDocument/2006/customXml" ds:itemID="{98E43D28-3D74-451C-BCE7-63AA77EC48A9}"/>
</file>

<file path=customXml/itemProps2.xml><?xml version="1.0" encoding="utf-8"?>
<ds:datastoreItem xmlns:ds="http://schemas.openxmlformats.org/officeDocument/2006/customXml" ds:itemID="{DD04312F-6FC7-4F8A-9807-5BE299154C63}"/>
</file>

<file path=customXml/itemProps3.xml><?xml version="1.0" encoding="utf-8"?>
<ds:datastoreItem xmlns:ds="http://schemas.openxmlformats.org/officeDocument/2006/customXml" ds:itemID="{298A844D-34DD-4938-88FC-C76049B41FAA}"/>
</file>

<file path=docProps/app.xml><?xml version="1.0" encoding="utf-8"?>
<Properties xmlns="http://schemas.openxmlformats.org/officeDocument/2006/extended-properties" xmlns:vt="http://schemas.openxmlformats.org/officeDocument/2006/docPropsVTypes">
  <TotalTime>1</TotalTime>
  <Words>738</Words>
  <Application>Microsoft Office PowerPoint</Application>
  <PresentationFormat>Custom</PresentationFormat>
  <Paragraphs>87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Aeonik 1 Bold</vt:lpstr>
      <vt:lpstr>Arial</vt:lpstr>
      <vt:lpstr>Calibri</vt:lpstr>
      <vt:lpstr>Aeonik 2</vt:lpstr>
      <vt:lpstr>Aeonik 2 Bold</vt:lpstr>
      <vt:lpstr>Fraunces 144pt Soft Italics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MHAW quiz</dc:title>
  <dc:creator>Stephanie Brown</dc:creator>
  <cp:lastModifiedBy>Stephanie Brown</cp:lastModifiedBy>
  <cp:revision>2</cp:revision>
  <dcterms:created xsi:type="dcterms:W3CDTF">2006-08-16T00:00:00Z</dcterms:created>
  <dcterms:modified xsi:type="dcterms:W3CDTF">2024-08-15T03:29:08Z</dcterms:modified>
  <dc:identifier>DAGNCehkdzg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0x010100B84FD6E4ED07F54582C79FFB8031B374</vt:lpwstr>
  </property>
</Properties>
</file>