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Aeonik 1 Bold" panose="020B0604020202020204" charset="0"/>
      <p:regular r:id="rId29"/>
    </p:embeddedFont>
    <p:embeddedFont>
      <p:font typeface="Aeonik 2" panose="020B0604020202020204" charset="0"/>
      <p:regular r:id="rId30"/>
    </p:embeddedFont>
    <p:embeddedFont>
      <p:font typeface="Fraunces 144pt Soft Italics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A3CC"/>
    <a:srgbClr val="E5C3DC"/>
    <a:srgbClr val="FCD89C"/>
    <a:srgbClr val="FDE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260" y="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Brown" userId="ae62c961-85dd-4da3-94a5-8f55ca49c311" providerId="ADAL" clId="{31C8F457-A7B7-4708-85B5-26E910B65C3A}"/>
    <pc:docChg chg="custSel modSld">
      <pc:chgData name="Stephanie Brown" userId="ae62c961-85dd-4da3-94a5-8f55ca49c311" providerId="ADAL" clId="{31C8F457-A7B7-4708-85B5-26E910B65C3A}" dt="2024-08-16T00:53:42.736" v="12" actId="1076"/>
      <pc:docMkLst>
        <pc:docMk/>
      </pc:docMkLst>
      <pc:sldChg chg="delSp modSp mod">
        <pc:chgData name="Stephanie Brown" userId="ae62c961-85dd-4da3-94a5-8f55ca49c311" providerId="ADAL" clId="{31C8F457-A7B7-4708-85B5-26E910B65C3A}" dt="2024-08-16T00:53:42.736" v="12" actId="1076"/>
        <pc:sldMkLst>
          <pc:docMk/>
          <pc:sldMk cId="0" sldId="256"/>
        </pc:sldMkLst>
        <pc:spChg chg="mod">
          <ac:chgData name="Stephanie Brown" userId="ae62c961-85dd-4da3-94a5-8f55ca49c311" providerId="ADAL" clId="{31C8F457-A7B7-4708-85B5-26E910B65C3A}" dt="2024-08-16T00:53:42.736" v="12" actId="1076"/>
          <ac:spMkLst>
            <pc:docMk/>
            <pc:sldMk cId="0" sldId="256"/>
            <ac:spMk id="5" creationId="{00000000-0000-0000-0000-000000000000}"/>
          </ac:spMkLst>
        </pc:spChg>
        <pc:spChg chg="del mod">
          <ac:chgData name="Stephanie Brown" userId="ae62c961-85dd-4da3-94a5-8f55ca49c311" providerId="ADAL" clId="{31C8F457-A7B7-4708-85B5-26E910B65C3A}" dt="2024-08-16T00:53:34.715" v="11" actId="478"/>
          <ac:spMkLst>
            <pc:docMk/>
            <pc:sldMk cId="0" sldId="256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9.xml"/><Relationship Id="rId18" Type="http://schemas.openxmlformats.org/officeDocument/2006/relationships/slide" Target="slide23.xml"/><Relationship Id="rId26" Type="http://schemas.openxmlformats.org/officeDocument/2006/relationships/slide" Target="slide27.xml"/><Relationship Id="rId3" Type="http://schemas.openxmlformats.org/officeDocument/2006/relationships/image" Target="../media/image2.png"/><Relationship Id="rId21" Type="http://schemas.openxmlformats.org/officeDocument/2006/relationships/slide" Target="slide13.xml"/><Relationship Id="rId7" Type="http://schemas.openxmlformats.org/officeDocument/2006/relationships/slide" Target="slide6.xml"/><Relationship Id="rId12" Type="http://schemas.openxmlformats.org/officeDocument/2006/relationships/slide" Target="slide20.xml"/><Relationship Id="rId17" Type="http://schemas.openxmlformats.org/officeDocument/2006/relationships/slide" Target="slide11.xml"/><Relationship Id="rId25" Type="http://schemas.openxmlformats.org/officeDocument/2006/relationships/slide" Target="slide15.xml"/><Relationship Id="rId2" Type="http://schemas.openxmlformats.org/officeDocument/2006/relationships/image" Target="../media/image1.png"/><Relationship Id="rId16" Type="http://schemas.openxmlformats.org/officeDocument/2006/relationships/slide" Target="slide22.xml"/><Relationship Id="rId20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8.xml"/><Relationship Id="rId24" Type="http://schemas.openxmlformats.org/officeDocument/2006/relationships/slide" Target="slide26.xml"/><Relationship Id="rId5" Type="http://schemas.openxmlformats.org/officeDocument/2006/relationships/slide" Target="slide17.xml"/><Relationship Id="rId15" Type="http://schemas.openxmlformats.org/officeDocument/2006/relationships/slide" Target="slide10.xml"/><Relationship Id="rId23" Type="http://schemas.openxmlformats.org/officeDocument/2006/relationships/slide" Target="slide14.xml"/><Relationship Id="rId10" Type="http://schemas.openxmlformats.org/officeDocument/2006/relationships/slide" Target="slide19.xml"/><Relationship Id="rId19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7.xml"/><Relationship Id="rId14" Type="http://schemas.openxmlformats.org/officeDocument/2006/relationships/slide" Target="slide21.xml"/><Relationship Id="rId22" Type="http://schemas.openxmlformats.org/officeDocument/2006/relationships/slide" Target="slide25.xml"/><Relationship Id="rId27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3949605" y="-4051395"/>
            <a:ext cx="10388787" cy="18288001"/>
          </a:xfrm>
          <a:custGeom>
            <a:avLst/>
            <a:gdLst/>
            <a:ahLst/>
            <a:cxnLst/>
            <a:rect l="l" t="t" r="r" b="b"/>
            <a:pathLst>
              <a:path w="13164074" h="18608612">
                <a:moveTo>
                  <a:pt x="0" y="18608612"/>
                </a:moveTo>
                <a:lnTo>
                  <a:pt x="13164074" y="18608612"/>
                </a:lnTo>
                <a:lnTo>
                  <a:pt x="13164074" y="0"/>
                </a:lnTo>
                <a:lnTo>
                  <a:pt x="0" y="0"/>
                </a:lnTo>
                <a:lnTo>
                  <a:pt x="0" y="1860861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Freeform 3"/>
          <p:cNvSpPr/>
          <p:nvPr/>
        </p:nvSpPr>
        <p:spPr>
          <a:xfrm>
            <a:off x="678111" y="8600665"/>
            <a:ext cx="2634226" cy="1112710"/>
          </a:xfrm>
          <a:custGeom>
            <a:avLst/>
            <a:gdLst/>
            <a:ahLst/>
            <a:cxnLst/>
            <a:rect l="l" t="t" r="r" b="b"/>
            <a:pathLst>
              <a:path w="2634226" h="1112710">
                <a:moveTo>
                  <a:pt x="0" y="0"/>
                </a:moveTo>
                <a:lnTo>
                  <a:pt x="2634226" y="0"/>
                </a:lnTo>
                <a:lnTo>
                  <a:pt x="2634226" y="1112710"/>
                </a:lnTo>
                <a:lnTo>
                  <a:pt x="0" y="11127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Freeform 4"/>
          <p:cNvSpPr/>
          <p:nvPr/>
        </p:nvSpPr>
        <p:spPr>
          <a:xfrm>
            <a:off x="678111" y="469315"/>
            <a:ext cx="16737683" cy="1651805"/>
          </a:xfrm>
          <a:custGeom>
            <a:avLst/>
            <a:gdLst/>
            <a:ahLst/>
            <a:cxnLst/>
            <a:rect l="l" t="t" r="r" b="b"/>
            <a:pathLst>
              <a:path w="16737683" h="1651805">
                <a:moveTo>
                  <a:pt x="0" y="0"/>
                </a:moveTo>
                <a:lnTo>
                  <a:pt x="16737683" y="0"/>
                </a:lnTo>
                <a:lnTo>
                  <a:pt x="16737683" y="1651805"/>
                </a:lnTo>
                <a:lnTo>
                  <a:pt x="0" y="16518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TextBox 5"/>
          <p:cNvSpPr txBox="1"/>
          <p:nvPr/>
        </p:nvSpPr>
        <p:spPr>
          <a:xfrm>
            <a:off x="2530502" y="3185227"/>
            <a:ext cx="13656592" cy="1535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152"/>
              </a:lnSpc>
            </a:pPr>
            <a:r>
              <a:rPr lang="en-US" sz="9394" dirty="0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Kōrero card set activity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671236" y="9182100"/>
            <a:ext cx="2083363" cy="582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Aeonik 2"/>
                <a:ea typeface="Aeonik 2"/>
                <a:cs typeface="Aeonik 2"/>
                <a:sym typeface="Aeonik 2"/>
              </a:rPr>
              <a:t>mhaw.nz</a:t>
            </a:r>
          </a:p>
        </p:txBody>
      </p:sp>
      <p:grpSp>
        <p:nvGrpSpPr>
          <p:cNvPr id="8" name="Group 8"/>
          <p:cNvGrpSpPr/>
          <p:nvPr/>
        </p:nvGrpSpPr>
        <p:grpSpPr>
          <a:xfrm rot="1111516">
            <a:off x="9207130" y="5988724"/>
            <a:ext cx="2507708" cy="3595280"/>
            <a:chOff x="0" y="0"/>
            <a:chExt cx="3343611" cy="47937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43611" cy="4793707"/>
            </a:xfrm>
            <a:custGeom>
              <a:avLst/>
              <a:gdLst/>
              <a:ahLst/>
              <a:cxnLst/>
              <a:rect l="l" t="t" r="r" b="b"/>
              <a:pathLst>
                <a:path w="3343611" h="4793707">
                  <a:moveTo>
                    <a:pt x="0" y="0"/>
                  </a:moveTo>
                  <a:lnTo>
                    <a:pt x="3343611" y="0"/>
                  </a:lnTo>
                  <a:lnTo>
                    <a:pt x="3343611" y="4793707"/>
                  </a:lnTo>
                  <a:lnTo>
                    <a:pt x="0" y="4793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64446" y="1623677"/>
              <a:ext cx="2246290" cy="17953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784"/>
                </a:lnSpc>
                <a:spcBef>
                  <a:spcPct val="0"/>
                </a:spcBef>
              </a:pPr>
              <a:r>
                <a:rPr lang="en-US" sz="1274" u="none" strike="noStrike">
                  <a:solidFill>
                    <a:srgbClr val="000000"/>
                  </a:solidFill>
                  <a:latin typeface="Aeonik 1 Bold"/>
                  <a:ea typeface="Aeonik 1 Bold"/>
                  <a:cs typeface="Aeonik 1 Bold"/>
                  <a:sym typeface="Aeonik 1 Bold"/>
                </a:rPr>
                <a:t>How do you take a </a:t>
              </a:r>
            </a:p>
            <a:p>
              <a:pPr marL="0" lvl="0" indent="0" algn="ctr">
                <a:lnSpc>
                  <a:spcPts val="1784"/>
                </a:lnSpc>
                <a:spcBef>
                  <a:spcPct val="0"/>
                </a:spcBef>
              </a:pPr>
              <a:r>
                <a:rPr lang="en-US" sz="1274" u="none" strike="noStrike">
                  <a:solidFill>
                    <a:srgbClr val="000000"/>
                  </a:solidFill>
                  <a:latin typeface="Aeonik 1 Bold"/>
                  <a:ea typeface="Aeonik 1 Bold"/>
                  <a:cs typeface="Aeonik 1 Bold"/>
                  <a:sym typeface="Aeonik 1 Bold"/>
                </a:rPr>
                <a:t>moment to check-in </a:t>
              </a:r>
            </a:p>
            <a:p>
              <a:pPr marL="0" lvl="0" indent="0" algn="ctr">
                <a:lnSpc>
                  <a:spcPts val="1784"/>
                </a:lnSpc>
                <a:spcBef>
                  <a:spcPct val="0"/>
                </a:spcBef>
              </a:pPr>
              <a:r>
                <a:rPr lang="en-US" sz="1274" u="none" strike="noStrike">
                  <a:solidFill>
                    <a:srgbClr val="000000"/>
                  </a:solidFill>
                  <a:latin typeface="Aeonik 1 Bold"/>
                  <a:ea typeface="Aeonik 1 Bold"/>
                  <a:cs typeface="Aeonik 1 Bold"/>
                  <a:sym typeface="Aeonik 1 Bold"/>
                </a:rPr>
                <a:t>with yourself?</a:t>
              </a:r>
            </a:p>
            <a:p>
              <a:pPr marL="0" lvl="0" indent="0" algn="ctr">
                <a:lnSpc>
                  <a:spcPts val="1784"/>
                </a:lnSpc>
                <a:spcBef>
                  <a:spcPct val="0"/>
                </a:spcBef>
              </a:pPr>
              <a:r>
                <a:rPr lang="en-US" sz="1274" u="none" strike="noStrike">
                  <a:solidFill>
                    <a:srgbClr val="000000"/>
                  </a:solidFill>
                  <a:latin typeface="Aeonik 1 Bold"/>
                  <a:ea typeface="Aeonik 1 Bold"/>
                  <a:cs typeface="Aeonik 1 Bold"/>
                  <a:sym typeface="Aeonik 1 Bold"/>
                </a:rPr>
                <a:t> </a:t>
              </a:r>
            </a:p>
            <a:p>
              <a:pPr marL="0" lvl="0" indent="0" algn="ctr">
                <a:lnSpc>
                  <a:spcPts val="1784"/>
                </a:lnSpc>
                <a:spcBef>
                  <a:spcPct val="0"/>
                </a:spcBef>
              </a:pPr>
              <a:r>
                <a:rPr lang="en-US" sz="1274" u="none" strike="noStrike">
                  <a:solidFill>
                    <a:srgbClr val="000000"/>
                  </a:solidFill>
                  <a:latin typeface="Aeonik 1 Bold"/>
                  <a:ea typeface="Aeonik 1 Bold"/>
                  <a:cs typeface="Aeonik 1 Bold"/>
                  <a:sym typeface="Aeonik 1 Bold"/>
                </a:rPr>
                <a:t>He aha tāu mahi hei </a:t>
              </a:r>
            </a:p>
            <a:p>
              <a:pPr marL="0" lvl="0" indent="0" algn="ctr">
                <a:lnSpc>
                  <a:spcPts val="1784"/>
                </a:lnSpc>
                <a:spcBef>
                  <a:spcPct val="0"/>
                </a:spcBef>
              </a:pPr>
              <a:r>
                <a:rPr lang="en-US" sz="1274" u="none" strike="noStrike">
                  <a:solidFill>
                    <a:srgbClr val="000000"/>
                  </a:solidFill>
                  <a:latin typeface="Aeonik 1 Bold"/>
                  <a:ea typeface="Aeonik 1 Bold"/>
                  <a:cs typeface="Aeonik 1 Bold"/>
                  <a:sym typeface="Aeonik 1 Bold"/>
                </a:rPr>
                <a:t>whakatau i a koe anō?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505753" y="641425"/>
              <a:ext cx="2163676" cy="223347"/>
            </a:xfrm>
            <a:custGeom>
              <a:avLst/>
              <a:gdLst/>
              <a:ahLst/>
              <a:cxnLst/>
              <a:rect l="l" t="t" r="r" b="b"/>
              <a:pathLst>
                <a:path w="2163676" h="223347">
                  <a:moveTo>
                    <a:pt x="0" y="0"/>
                  </a:moveTo>
                  <a:lnTo>
                    <a:pt x="2163676" y="0"/>
                  </a:lnTo>
                  <a:lnTo>
                    <a:pt x="2163676" y="223347"/>
                  </a:lnTo>
                  <a:lnTo>
                    <a:pt x="0" y="2233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12" name="Group 12"/>
          <p:cNvGrpSpPr/>
          <p:nvPr/>
        </p:nvGrpSpPr>
        <p:grpSpPr>
          <a:xfrm rot="-779280">
            <a:off x="6650872" y="5805645"/>
            <a:ext cx="3350221" cy="3755149"/>
            <a:chOff x="-53092" y="-12243"/>
            <a:chExt cx="4466961" cy="5006866"/>
          </a:xfrm>
        </p:grpSpPr>
        <p:sp>
          <p:nvSpPr>
            <p:cNvPr id="13" name="Freeform 13"/>
            <p:cNvSpPr/>
            <p:nvPr/>
          </p:nvSpPr>
          <p:spPr>
            <a:xfrm>
              <a:off x="-53092" y="-12243"/>
              <a:ext cx="3492291" cy="5006866"/>
            </a:xfrm>
            <a:custGeom>
              <a:avLst/>
              <a:gdLst/>
              <a:ahLst/>
              <a:cxnLst/>
              <a:rect l="l" t="t" r="r" b="b"/>
              <a:pathLst>
                <a:path w="3492289" h="5006866">
                  <a:moveTo>
                    <a:pt x="0" y="0"/>
                  </a:moveTo>
                  <a:lnTo>
                    <a:pt x="3492289" y="0"/>
                  </a:lnTo>
                  <a:lnTo>
                    <a:pt x="3492289" y="5006866"/>
                  </a:lnTo>
                  <a:lnTo>
                    <a:pt x="0" y="5006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18822" y="3787595"/>
              <a:ext cx="1621858" cy="685081"/>
            </a:xfrm>
            <a:custGeom>
              <a:avLst/>
              <a:gdLst/>
              <a:ahLst/>
              <a:cxnLst/>
              <a:rect l="l" t="t" r="r" b="b"/>
              <a:pathLst>
                <a:path w="1621858" h="685081">
                  <a:moveTo>
                    <a:pt x="0" y="0"/>
                  </a:moveTo>
                  <a:lnTo>
                    <a:pt x="1621858" y="0"/>
                  </a:lnTo>
                  <a:lnTo>
                    <a:pt x="1621858" y="685081"/>
                  </a:lnTo>
                  <a:lnTo>
                    <a:pt x="0" y="685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21580" y="3963857"/>
              <a:ext cx="3492289" cy="508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28"/>
                </a:lnSpc>
                <a:spcBef>
                  <a:spcPct val="0"/>
                </a:spcBef>
              </a:pPr>
              <a:r>
                <a:rPr lang="en-US" sz="1091">
                  <a:solidFill>
                    <a:srgbClr val="000000"/>
                  </a:solidFill>
                  <a:latin typeface="Aeonik 1 Bold"/>
                  <a:ea typeface="Aeonik 1 Bold"/>
                  <a:cs typeface="Aeonik 1 Bold"/>
                  <a:sym typeface="Aeonik 1 Bold"/>
                </a:rPr>
                <a:t>mhaw.nz</a:t>
              </a:r>
            </a:p>
            <a:p>
              <a:pPr algn="ctr">
                <a:lnSpc>
                  <a:spcPts val="1528"/>
                </a:lnSpc>
                <a:spcBef>
                  <a:spcPct val="0"/>
                </a:spcBef>
              </a:pPr>
              <a:r>
                <a:rPr lang="en-US" sz="1091">
                  <a:solidFill>
                    <a:srgbClr val="000000"/>
                  </a:solidFill>
                  <a:latin typeface="Aeonik 1 Bold"/>
                  <a:ea typeface="Aeonik 1 Bold"/>
                  <a:cs typeface="Aeonik 1 Bold"/>
                  <a:sym typeface="Aeonik 1 Bold"/>
                </a:rPr>
                <a:t>23–29 Sept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1902398" y="1268375"/>
              <a:ext cx="399805" cy="399805"/>
            </a:xfrm>
            <a:custGeom>
              <a:avLst/>
              <a:gdLst/>
              <a:ahLst/>
              <a:cxnLst/>
              <a:rect l="l" t="t" r="r" b="b"/>
              <a:pathLst>
                <a:path w="399806" h="399806">
                  <a:moveTo>
                    <a:pt x="0" y="0"/>
                  </a:moveTo>
                  <a:lnTo>
                    <a:pt x="399806" y="0"/>
                  </a:lnTo>
                  <a:lnTo>
                    <a:pt x="399806" y="399806"/>
                  </a:lnTo>
                  <a:lnTo>
                    <a:pt x="0" y="399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8861" y="1115315"/>
              <a:ext cx="1823354" cy="2647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732"/>
                </a:lnSpc>
              </a:pPr>
              <a:r>
                <a:rPr lang="en-US" sz="1237" dirty="0">
                  <a:solidFill>
                    <a:srgbClr val="000000"/>
                  </a:solidFill>
                  <a:latin typeface="Aeonik 1 Bold"/>
                  <a:ea typeface="Aeonik 1 Bold"/>
                  <a:cs typeface="Aeonik 1 Bold"/>
                  <a:sym typeface="Aeonik 1 Bold"/>
                </a:rPr>
                <a:t>COMMUNITY IS...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156866" y="1757488"/>
              <a:ext cx="2033910" cy="2647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732"/>
                </a:lnSpc>
              </a:pPr>
              <a:r>
                <a:rPr lang="en-US" sz="1237" dirty="0">
                  <a:solidFill>
                    <a:srgbClr val="000000"/>
                  </a:solidFill>
                  <a:latin typeface="Aeonik 1 Bold"/>
                  <a:ea typeface="Aeonik 1 Bold"/>
                  <a:cs typeface="Aeonik 1 Bold"/>
                  <a:sym typeface="Aeonik 1 Bold"/>
                </a:rPr>
                <a:t>WHAT WE CREATE</a:t>
              </a:r>
            </a:p>
          </p:txBody>
        </p:sp>
        <p:sp>
          <p:nvSpPr>
            <p:cNvPr id="19" name="Freeform 19"/>
            <p:cNvSpPr/>
            <p:nvPr/>
          </p:nvSpPr>
          <p:spPr>
            <a:xfrm flipH="1">
              <a:off x="804948" y="2008988"/>
              <a:ext cx="399805" cy="399805"/>
            </a:xfrm>
            <a:custGeom>
              <a:avLst/>
              <a:gdLst/>
              <a:ahLst/>
              <a:cxnLst/>
              <a:rect l="l" t="t" r="r" b="b"/>
              <a:pathLst>
                <a:path w="399806" h="399806">
                  <a:moveTo>
                    <a:pt x="399806" y="0"/>
                  </a:moveTo>
                  <a:lnTo>
                    <a:pt x="0" y="0"/>
                  </a:lnTo>
                  <a:lnTo>
                    <a:pt x="0" y="399806"/>
                  </a:lnTo>
                  <a:lnTo>
                    <a:pt x="399806" y="399806"/>
                  </a:lnTo>
                  <a:lnTo>
                    <a:pt x="399806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98137" y="2394175"/>
              <a:ext cx="980427" cy="390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91"/>
                </a:lnSpc>
              </a:pPr>
              <a:r>
                <a:rPr lang="en-US" sz="1779" dirty="0">
                  <a:solidFill>
                    <a:srgbClr val="000000"/>
                  </a:solidFill>
                  <a:latin typeface="Fraunces 144pt Soft Italics"/>
                  <a:ea typeface="Fraunces 144pt Soft Italics"/>
                  <a:cs typeface="Fraunces 144pt Soft Italics"/>
                  <a:sym typeface="Fraunces 144pt Soft Italics"/>
                </a:rPr>
                <a:t>together.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3958805" y="-4042197"/>
            <a:ext cx="10287000" cy="18371394"/>
          </a:xfrm>
          <a:custGeom>
            <a:avLst/>
            <a:gdLst/>
            <a:ahLst/>
            <a:cxnLst/>
            <a:rect l="l" t="t" r="r" b="b"/>
            <a:pathLst>
              <a:path w="13164074" h="18608612">
                <a:moveTo>
                  <a:pt x="0" y="18608612"/>
                </a:moveTo>
                <a:lnTo>
                  <a:pt x="13164074" y="18608612"/>
                </a:lnTo>
                <a:lnTo>
                  <a:pt x="13164074" y="0"/>
                </a:lnTo>
                <a:lnTo>
                  <a:pt x="0" y="0"/>
                </a:lnTo>
                <a:lnTo>
                  <a:pt x="0" y="1860861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17032967" y="8558605"/>
            <a:ext cx="452665" cy="1138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3"/>
              </a:lnSpc>
            </a:pPr>
            <a:r>
              <a:rPr lang="en-US" sz="6695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7</a:t>
            </a:r>
          </a:p>
        </p:txBody>
      </p:sp>
      <p:sp>
        <p:nvSpPr>
          <p:cNvPr id="5" name="Freeform 5"/>
          <p:cNvSpPr/>
          <p:nvPr/>
        </p:nvSpPr>
        <p:spPr>
          <a:xfrm>
            <a:off x="6575172" y="1460592"/>
            <a:ext cx="5137657" cy="7365816"/>
          </a:xfrm>
          <a:custGeom>
            <a:avLst/>
            <a:gdLst/>
            <a:ahLst/>
            <a:cxnLst/>
            <a:rect l="l" t="t" r="r" b="b"/>
            <a:pathLst>
              <a:path w="5137657" h="7365816">
                <a:moveTo>
                  <a:pt x="0" y="0"/>
                </a:moveTo>
                <a:lnTo>
                  <a:pt x="5137656" y="0"/>
                </a:lnTo>
                <a:lnTo>
                  <a:pt x="5137656" y="7365816"/>
                </a:lnTo>
                <a:lnTo>
                  <a:pt x="0" y="73658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6" name="Freeform 6"/>
          <p:cNvSpPr/>
          <p:nvPr/>
        </p:nvSpPr>
        <p:spPr>
          <a:xfrm>
            <a:off x="7242476" y="2271429"/>
            <a:ext cx="3502629" cy="361562"/>
          </a:xfrm>
          <a:custGeom>
            <a:avLst/>
            <a:gdLst/>
            <a:ahLst/>
            <a:cxnLst/>
            <a:rect l="l" t="t" r="r" b="b"/>
            <a:pathLst>
              <a:path w="3502629" h="361562">
                <a:moveTo>
                  <a:pt x="0" y="0"/>
                </a:moveTo>
                <a:lnTo>
                  <a:pt x="3502629" y="0"/>
                </a:lnTo>
                <a:lnTo>
                  <a:pt x="3502629" y="361562"/>
                </a:lnTo>
                <a:lnTo>
                  <a:pt x="0" y="3615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TextBox 7"/>
          <p:cNvSpPr txBox="1"/>
          <p:nvPr/>
        </p:nvSpPr>
        <p:spPr>
          <a:xfrm>
            <a:off x="7242476" y="3411555"/>
            <a:ext cx="3719595" cy="339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What is something 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new that you have 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learnt recently?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endParaRPr lang="en-US" sz="2751" u="none" strike="noStrike">
              <a:solidFill>
                <a:srgbClr val="000000"/>
              </a:solidFill>
              <a:latin typeface="Aeonik 1 Bold"/>
              <a:ea typeface="Aeonik 1 Bold"/>
              <a:cs typeface="Aeonik 1 Bold"/>
              <a:sym typeface="Aeonik 1 Bold"/>
            </a:endParaRP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He aha rānei tētahi 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mea hou kua ākona 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e koe?</a:t>
            </a:r>
          </a:p>
        </p:txBody>
      </p:sp>
      <p:sp>
        <p:nvSpPr>
          <p:cNvPr id="8" name="Arrow: Bent-Up 7">
            <a:hlinkClick r:id="rId5" action="ppaction://hlinksldjump"/>
            <a:extLst>
              <a:ext uri="{FF2B5EF4-FFF2-40B4-BE49-F238E27FC236}">
                <a16:creationId xmlns:a16="http://schemas.microsoft.com/office/drawing/2014/main" id="{41A3B787-9118-69C7-5D07-B6BB3DBFB710}"/>
              </a:ext>
            </a:extLst>
          </p:cNvPr>
          <p:cNvSpPr/>
          <p:nvPr/>
        </p:nvSpPr>
        <p:spPr>
          <a:xfrm>
            <a:off x="762000" y="8039100"/>
            <a:ext cx="1447800" cy="137160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3958803" y="-4042198"/>
            <a:ext cx="10287003" cy="18371394"/>
          </a:xfrm>
          <a:custGeom>
            <a:avLst/>
            <a:gdLst/>
            <a:ahLst/>
            <a:cxnLst/>
            <a:rect l="l" t="t" r="r" b="b"/>
            <a:pathLst>
              <a:path w="13164074" h="18608612">
                <a:moveTo>
                  <a:pt x="0" y="18608612"/>
                </a:moveTo>
                <a:lnTo>
                  <a:pt x="13164074" y="18608612"/>
                </a:lnTo>
                <a:lnTo>
                  <a:pt x="13164074" y="0"/>
                </a:lnTo>
                <a:lnTo>
                  <a:pt x="0" y="0"/>
                </a:lnTo>
                <a:lnTo>
                  <a:pt x="0" y="1860861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17004181" y="8627338"/>
            <a:ext cx="510237" cy="1138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3"/>
              </a:lnSpc>
            </a:pPr>
            <a:r>
              <a:rPr lang="en-US" sz="6695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8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39238" y="3518178"/>
            <a:ext cx="9525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endParaRPr/>
          </a:p>
        </p:txBody>
      </p:sp>
      <p:sp>
        <p:nvSpPr>
          <p:cNvPr id="6" name="Freeform 6"/>
          <p:cNvSpPr/>
          <p:nvPr/>
        </p:nvSpPr>
        <p:spPr>
          <a:xfrm>
            <a:off x="6482090" y="1460592"/>
            <a:ext cx="5137657" cy="7365816"/>
          </a:xfrm>
          <a:custGeom>
            <a:avLst/>
            <a:gdLst/>
            <a:ahLst/>
            <a:cxnLst/>
            <a:rect l="l" t="t" r="r" b="b"/>
            <a:pathLst>
              <a:path w="5137657" h="7365816">
                <a:moveTo>
                  <a:pt x="0" y="0"/>
                </a:moveTo>
                <a:lnTo>
                  <a:pt x="5137657" y="0"/>
                </a:lnTo>
                <a:lnTo>
                  <a:pt x="5137657" y="7365816"/>
                </a:lnTo>
                <a:lnTo>
                  <a:pt x="0" y="73658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Freeform 7"/>
          <p:cNvSpPr/>
          <p:nvPr/>
        </p:nvSpPr>
        <p:spPr>
          <a:xfrm>
            <a:off x="7165582" y="2089453"/>
            <a:ext cx="3502629" cy="361562"/>
          </a:xfrm>
          <a:custGeom>
            <a:avLst/>
            <a:gdLst/>
            <a:ahLst/>
            <a:cxnLst/>
            <a:rect l="l" t="t" r="r" b="b"/>
            <a:pathLst>
              <a:path w="3502629" h="361562">
                <a:moveTo>
                  <a:pt x="0" y="0"/>
                </a:moveTo>
                <a:lnTo>
                  <a:pt x="3502629" y="0"/>
                </a:lnTo>
                <a:lnTo>
                  <a:pt x="3502629" y="361561"/>
                </a:lnTo>
                <a:lnTo>
                  <a:pt x="0" y="361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TextBox 8"/>
          <p:cNvSpPr txBox="1"/>
          <p:nvPr/>
        </p:nvSpPr>
        <p:spPr>
          <a:xfrm>
            <a:off x="6891720" y="3537228"/>
            <a:ext cx="4318397" cy="373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11"/>
              </a:lnSpc>
              <a:spcBef>
                <a:spcPct val="0"/>
              </a:spcBef>
            </a:pPr>
            <a:r>
              <a:rPr lang="en-US" sz="26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Which of the four pou </a:t>
            </a:r>
          </a:p>
          <a:p>
            <a:pPr marL="0" lvl="0" indent="0" algn="ctr">
              <a:lnSpc>
                <a:spcPts val="3711"/>
              </a:lnSpc>
              <a:spcBef>
                <a:spcPct val="0"/>
              </a:spcBef>
            </a:pPr>
            <a:r>
              <a:rPr lang="en-US" sz="26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of Te Whare Tapa Whā do </a:t>
            </a:r>
          </a:p>
          <a:p>
            <a:pPr marL="0" lvl="0" indent="0" algn="ctr">
              <a:lnSpc>
                <a:spcPts val="3711"/>
              </a:lnSpc>
              <a:spcBef>
                <a:spcPct val="0"/>
              </a:spcBef>
            </a:pPr>
            <a:r>
              <a:rPr lang="en-US" sz="26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you need to focus on more </a:t>
            </a:r>
          </a:p>
          <a:p>
            <a:pPr marL="0" lvl="0" indent="0" algn="ctr">
              <a:lnSpc>
                <a:spcPts val="3711"/>
              </a:lnSpc>
              <a:spcBef>
                <a:spcPct val="0"/>
              </a:spcBef>
            </a:pPr>
            <a:r>
              <a:rPr lang="en-US" sz="26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for your wellbeing?</a:t>
            </a:r>
          </a:p>
          <a:p>
            <a:pPr marL="0" lvl="0" indent="0" algn="ctr">
              <a:lnSpc>
                <a:spcPts val="3711"/>
              </a:lnSpc>
              <a:spcBef>
                <a:spcPct val="0"/>
              </a:spcBef>
            </a:pPr>
            <a:r>
              <a:rPr lang="en-US" sz="26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 </a:t>
            </a:r>
          </a:p>
          <a:p>
            <a:pPr marL="0" lvl="0" indent="0" algn="ctr">
              <a:lnSpc>
                <a:spcPts val="3711"/>
              </a:lnSpc>
              <a:spcBef>
                <a:spcPct val="0"/>
              </a:spcBef>
            </a:pPr>
            <a:r>
              <a:rPr lang="en-US" sz="26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Me whāngai koe i tēhea </a:t>
            </a:r>
          </a:p>
          <a:p>
            <a:pPr marL="0" lvl="0" indent="0" algn="ctr">
              <a:lnSpc>
                <a:spcPts val="3711"/>
              </a:lnSpc>
              <a:spcBef>
                <a:spcPct val="0"/>
              </a:spcBef>
            </a:pPr>
            <a:r>
              <a:rPr lang="en-US" sz="26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o ngā pou o tō ake </a:t>
            </a:r>
          </a:p>
          <a:p>
            <a:pPr marL="0" lvl="0" indent="0" algn="ctr">
              <a:lnSpc>
                <a:spcPts val="3711"/>
              </a:lnSpc>
              <a:spcBef>
                <a:spcPct val="0"/>
              </a:spcBef>
            </a:pPr>
            <a:r>
              <a:rPr lang="en-US" sz="26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Whare tapawhā? </a:t>
            </a:r>
          </a:p>
        </p:txBody>
      </p:sp>
      <p:sp>
        <p:nvSpPr>
          <p:cNvPr id="9" name="Arrow: Bent-Up 8">
            <a:hlinkClick r:id="rId5" action="ppaction://hlinksldjump"/>
            <a:extLst>
              <a:ext uri="{FF2B5EF4-FFF2-40B4-BE49-F238E27FC236}">
                <a16:creationId xmlns:a16="http://schemas.microsoft.com/office/drawing/2014/main" id="{44B41C32-6910-49D3-47ED-CC45149936DD}"/>
              </a:ext>
            </a:extLst>
          </p:cNvPr>
          <p:cNvSpPr/>
          <p:nvPr/>
        </p:nvSpPr>
        <p:spPr>
          <a:xfrm>
            <a:off x="762000" y="8039100"/>
            <a:ext cx="1447800" cy="137160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3958803" y="-4042198"/>
            <a:ext cx="10287003" cy="18371394"/>
          </a:xfrm>
          <a:custGeom>
            <a:avLst/>
            <a:gdLst/>
            <a:ahLst/>
            <a:cxnLst/>
            <a:rect l="l" t="t" r="r" b="b"/>
            <a:pathLst>
              <a:path w="13164074" h="18608612">
                <a:moveTo>
                  <a:pt x="0" y="18608612"/>
                </a:moveTo>
                <a:lnTo>
                  <a:pt x="13164074" y="18608612"/>
                </a:lnTo>
                <a:lnTo>
                  <a:pt x="13164074" y="0"/>
                </a:lnTo>
                <a:lnTo>
                  <a:pt x="0" y="0"/>
                </a:lnTo>
                <a:lnTo>
                  <a:pt x="0" y="1860861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16998962" y="8627338"/>
            <a:ext cx="520676" cy="1138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3"/>
              </a:lnSpc>
            </a:pPr>
            <a:r>
              <a:rPr lang="en-US" sz="6695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92744" y="2716606"/>
            <a:ext cx="9525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endParaRPr/>
          </a:p>
        </p:txBody>
      </p:sp>
      <p:sp>
        <p:nvSpPr>
          <p:cNvPr id="6" name="Freeform 6"/>
          <p:cNvSpPr/>
          <p:nvPr/>
        </p:nvSpPr>
        <p:spPr>
          <a:xfrm>
            <a:off x="6575172" y="1385347"/>
            <a:ext cx="5137657" cy="7365816"/>
          </a:xfrm>
          <a:custGeom>
            <a:avLst/>
            <a:gdLst/>
            <a:ahLst/>
            <a:cxnLst/>
            <a:rect l="l" t="t" r="r" b="b"/>
            <a:pathLst>
              <a:path w="5137657" h="7365816">
                <a:moveTo>
                  <a:pt x="0" y="0"/>
                </a:moveTo>
                <a:lnTo>
                  <a:pt x="5137656" y="0"/>
                </a:lnTo>
                <a:lnTo>
                  <a:pt x="5137656" y="7365816"/>
                </a:lnTo>
                <a:lnTo>
                  <a:pt x="0" y="73658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Freeform 7"/>
          <p:cNvSpPr/>
          <p:nvPr/>
        </p:nvSpPr>
        <p:spPr>
          <a:xfrm>
            <a:off x="7186487" y="2134150"/>
            <a:ext cx="3502629" cy="361562"/>
          </a:xfrm>
          <a:custGeom>
            <a:avLst/>
            <a:gdLst/>
            <a:ahLst/>
            <a:cxnLst/>
            <a:rect l="l" t="t" r="r" b="b"/>
            <a:pathLst>
              <a:path w="3502629" h="361562">
                <a:moveTo>
                  <a:pt x="0" y="0"/>
                </a:moveTo>
                <a:lnTo>
                  <a:pt x="3502628" y="0"/>
                </a:lnTo>
                <a:lnTo>
                  <a:pt x="3502628" y="361562"/>
                </a:lnTo>
                <a:lnTo>
                  <a:pt x="0" y="3615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TextBox 8"/>
          <p:cNvSpPr txBox="1"/>
          <p:nvPr/>
        </p:nvSpPr>
        <p:spPr>
          <a:xfrm>
            <a:off x="7186487" y="3579197"/>
            <a:ext cx="3692128" cy="2911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What is your favourite 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way to move your 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tinana/body?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endParaRPr lang="en-US" sz="2751" u="none" strike="noStrike">
              <a:solidFill>
                <a:srgbClr val="000000"/>
              </a:solidFill>
              <a:latin typeface="Aeonik 1 Bold"/>
              <a:ea typeface="Aeonik 1 Bold"/>
              <a:cs typeface="Aeonik 1 Bold"/>
              <a:sym typeface="Aeonik 1 Bold"/>
            </a:endParaRP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He aha tō tino mahi 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kori tinana?</a:t>
            </a:r>
          </a:p>
        </p:txBody>
      </p:sp>
      <p:sp>
        <p:nvSpPr>
          <p:cNvPr id="9" name="Arrow: Bent-Up 8">
            <a:hlinkClick r:id="rId5" action="ppaction://hlinksldjump"/>
            <a:extLst>
              <a:ext uri="{FF2B5EF4-FFF2-40B4-BE49-F238E27FC236}">
                <a16:creationId xmlns:a16="http://schemas.microsoft.com/office/drawing/2014/main" id="{68571510-868C-9B58-4E64-E9A28E8B3220}"/>
              </a:ext>
            </a:extLst>
          </p:cNvPr>
          <p:cNvSpPr/>
          <p:nvPr/>
        </p:nvSpPr>
        <p:spPr>
          <a:xfrm>
            <a:off x="762000" y="8039100"/>
            <a:ext cx="1447800" cy="137160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3958803" y="-4042199"/>
            <a:ext cx="10287004" cy="18371394"/>
          </a:xfrm>
          <a:custGeom>
            <a:avLst/>
            <a:gdLst/>
            <a:ahLst/>
            <a:cxnLst/>
            <a:rect l="l" t="t" r="r" b="b"/>
            <a:pathLst>
              <a:path w="13164074" h="18608612">
                <a:moveTo>
                  <a:pt x="0" y="18608612"/>
                </a:moveTo>
                <a:lnTo>
                  <a:pt x="13164074" y="18608612"/>
                </a:lnTo>
                <a:lnTo>
                  <a:pt x="13164074" y="0"/>
                </a:lnTo>
                <a:lnTo>
                  <a:pt x="0" y="0"/>
                </a:lnTo>
                <a:lnTo>
                  <a:pt x="0" y="1860861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16576753" y="8627338"/>
            <a:ext cx="1177847" cy="1093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3"/>
              </a:lnSpc>
            </a:pPr>
            <a:r>
              <a:rPr lang="en-US" sz="6695" dirty="0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10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39238" y="3518178"/>
            <a:ext cx="9525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9139238" y="3518178"/>
            <a:ext cx="9525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endParaRPr/>
          </a:p>
        </p:txBody>
      </p:sp>
      <p:sp>
        <p:nvSpPr>
          <p:cNvPr id="7" name="Freeform 7"/>
          <p:cNvSpPr/>
          <p:nvPr/>
        </p:nvSpPr>
        <p:spPr>
          <a:xfrm>
            <a:off x="6652086" y="1540780"/>
            <a:ext cx="5137657" cy="7365816"/>
          </a:xfrm>
          <a:custGeom>
            <a:avLst/>
            <a:gdLst/>
            <a:ahLst/>
            <a:cxnLst/>
            <a:rect l="l" t="t" r="r" b="b"/>
            <a:pathLst>
              <a:path w="5137657" h="7365816">
                <a:moveTo>
                  <a:pt x="0" y="0"/>
                </a:moveTo>
                <a:lnTo>
                  <a:pt x="5137657" y="0"/>
                </a:lnTo>
                <a:lnTo>
                  <a:pt x="5137657" y="7365817"/>
                </a:lnTo>
                <a:lnTo>
                  <a:pt x="0" y="73658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Freeform 8"/>
          <p:cNvSpPr/>
          <p:nvPr/>
        </p:nvSpPr>
        <p:spPr>
          <a:xfrm>
            <a:off x="7387923" y="2443135"/>
            <a:ext cx="3502629" cy="361562"/>
          </a:xfrm>
          <a:custGeom>
            <a:avLst/>
            <a:gdLst/>
            <a:ahLst/>
            <a:cxnLst/>
            <a:rect l="l" t="t" r="r" b="b"/>
            <a:pathLst>
              <a:path w="3502629" h="361562">
                <a:moveTo>
                  <a:pt x="0" y="0"/>
                </a:moveTo>
                <a:lnTo>
                  <a:pt x="3502629" y="0"/>
                </a:lnTo>
                <a:lnTo>
                  <a:pt x="3502629" y="361562"/>
                </a:lnTo>
                <a:lnTo>
                  <a:pt x="0" y="3615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9" name="TextBox 9"/>
          <p:cNvSpPr txBox="1"/>
          <p:nvPr/>
        </p:nvSpPr>
        <p:spPr>
          <a:xfrm>
            <a:off x="7131447" y="3734631"/>
            <a:ext cx="4015581" cy="2911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Does your whānau have 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any special traditions?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 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He tikanga ā-whānau 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tāu e kawea tonutia 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i ēnei rangi?</a:t>
            </a:r>
          </a:p>
        </p:txBody>
      </p:sp>
      <p:sp>
        <p:nvSpPr>
          <p:cNvPr id="10" name="Arrow: Bent-Up 9">
            <a:hlinkClick r:id="rId5" action="ppaction://hlinksldjump"/>
            <a:extLst>
              <a:ext uri="{FF2B5EF4-FFF2-40B4-BE49-F238E27FC236}">
                <a16:creationId xmlns:a16="http://schemas.microsoft.com/office/drawing/2014/main" id="{9107CCB0-DBBC-6891-EDCB-9E10F2EE38A7}"/>
              </a:ext>
            </a:extLst>
          </p:cNvPr>
          <p:cNvSpPr/>
          <p:nvPr/>
        </p:nvSpPr>
        <p:spPr>
          <a:xfrm>
            <a:off x="762000" y="8039100"/>
            <a:ext cx="1447800" cy="137160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3954713" y="-4046286"/>
            <a:ext cx="10287002" cy="18379573"/>
          </a:xfrm>
          <a:custGeom>
            <a:avLst/>
            <a:gdLst/>
            <a:ahLst/>
            <a:cxnLst/>
            <a:rect l="l" t="t" r="r" b="b"/>
            <a:pathLst>
              <a:path w="13164074" h="18608612">
                <a:moveTo>
                  <a:pt x="0" y="18608612"/>
                </a:moveTo>
                <a:lnTo>
                  <a:pt x="13164074" y="18608612"/>
                </a:lnTo>
                <a:lnTo>
                  <a:pt x="13164074" y="0"/>
                </a:lnTo>
                <a:lnTo>
                  <a:pt x="0" y="0"/>
                </a:lnTo>
                <a:lnTo>
                  <a:pt x="0" y="1860861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16787020" y="8627338"/>
            <a:ext cx="644113" cy="1093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3"/>
              </a:lnSpc>
            </a:pPr>
            <a:r>
              <a:rPr lang="en-US" sz="6695" dirty="0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11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22526" y="3897674"/>
            <a:ext cx="9525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endParaRPr/>
          </a:p>
        </p:txBody>
      </p:sp>
      <p:sp>
        <p:nvSpPr>
          <p:cNvPr id="6" name="Freeform 6"/>
          <p:cNvSpPr/>
          <p:nvPr/>
        </p:nvSpPr>
        <p:spPr>
          <a:xfrm>
            <a:off x="6753697" y="1627377"/>
            <a:ext cx="5137657" cy="7365816"/>
          </a:xfrm>
          <a:custGeom>
            <a:avLst/>
            <a:gdLst/>
            <a:ahLst/>
            <a:cxnLst/>
            <a:rect l="l" t="t" r="r" b="b"/>
            <a:pathLst>
              <a:path w="5137657" h="7365816">
                <a:moveTo>
                  <a:pt x="0" y="0"/>
                </a:moveTo>
                <a:lnTo>
                  <a:pt x="5137657" y="0"/>
                </a:lnTo>
                <a:lnTo>
                  <a:pt x="5137657" y="7365816"/>
                </a:lnTo>
                <a:lnTo>
                  <a:pt x="0" y="73658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Freeform 7"/>
          <p:cNvSpPr/>
          <p:nvPr/>
        </p:nvSpPr>
        <p:spPr>
          <a:xfrm>
            <a:off x="7571211" y="2307134"/>
            <a:ext cx="3502629" cy="361562"/>
          </a:xfrm>
          <a:custGeom>
            <a:avLst/>
            <a:gdLst/>
            <a:ahLst/>
            <a:cxnLst/>
            <a:rect l="l" t="t" r="r" b="b"/>
            <a:pathLst>
              <a:path w="3502629" h="361562">
                <a:moveTo>
                  <a:pt x="0" y="0"/>
                </a:moveTo>
                <a:lnTo>
                  <a:pt x="3502629" y="0"/>
                </a:lnTo>
                <a:lnTo>
                  <a:pt x="3502629" y="361562"/>
                </a:lnTo>
                <a:lnTo>
                  <a:pt x="0" y="3615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TextBox 8"/>
          <p:cNvSpPr txBox="1"/>
          <p:nvPr/>
        </p:nvSpPr>
        <p:spPr>
          <a:xfrm>
            <a:off x="7687840" y="4411209"/>
            <a:ext cx="3049786" cy="1939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What’s your go-to 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comfort food?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 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He aha ō tino kai?</a:t>
            </a:r>
          </a:p>
        </p:txBody>
      </p:sp>
      <p:sp>
        <p:nvSpPr>
          <p:cNvPr id="9" name="Arrow: Bent-Up 8">
            <a:hlinkClick r:id="rId5" action="ppaction://hlinksldjump"/>
            <a:extLst>
              <a:ext uri="{FF2B5EF4-FFF2-40B4-BE49-F238E27FC236}">
                <a16:creationId xmlns:a16="http://schemas.microsoft.com/office/drawing/2014/main" id="{259F249F-BF06-8366-92FA-19372D81ADCE}"/>
              </a:ext>
            </a:extLst>
          </p:cNvPr>
          <p:cNvSpPr/>
          <p:nvPr/>
        </p:nvSpPr>
        <p:spPr>
          <a:xfrm>
            <a:off x="762000" y="8039100"/>
            <a:ext cx="1447800" cy="137160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3958803" y="-4042196"/>
            <a:ext cx="10287002" cy="18371392"/>
          </a:xfrm>
          <a:custGeom>
            <a:avLst/>
            <a:gdLst/>
            <a:ahLst/>
            <a:cxnLst/>
            <a:rect l="l" t="t" r="r" b="b"/>
            <a:pathLst>
              <a:path w="13164074" h="18608612">
                <a:moveTo>
                  <a:pt x="0" y="18608612"/>
                </a:moveTo>
                <a:lnTo>
                  <a:pt x="13164074" y="18608612"/>
                </a:lnTo>
                <a:lnTo>
                  <a:pt x="13164074" y="0"/>
                </a:lnTo>
                <a:lnTo>
                  <a:pt x="0" y="0"/>
                </a:lnTo>
                <a:lnTo>
                  <a:pt x="0" y="1860861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16669616" y="8627338"/>
            <a:ext cx="932583" cy="1093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3"/>
              </a:lnSpc>
            </a:pPr>
            <a:r>
              <a:rPr lang="en-US" sz="6695" dirty="0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12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39238" y="3518178"/>
            <a:ext cx="9525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endParaRPr/>
          </a:p>
        </p:txBody>
      </p:sp>
      <p:sp>
        <p:nvSpPr>
          <p:cNvPr id="6" name="Freeform 6"/>
          <p:cNvSpPr/>
          <p:nvPr/>
        </p:nvSpPr>
        <p:spPr>
          <a:xfrm>
            <a:off x="6652086" y="1628880"/>
            <a:ext cx="5137657" cy="7365816"/>
          </a:xfrm>
          <a:custGeom>
            <a:avLst/>
            <a:gdLst/>
            <a:ahLst/>
            <a:cxnLst/>
            <a:rect l="l" t="t" r="r" b="b"/>
            <a:pathLst>
              <a:path w="5137657" h="7365816">
                <a:moveTo>
                  <a:pt x="0" y="0"/>
                </a:moveTo>
                <a:lnTo>
                  <a:pt x="5137657" y="0"/>
                </a:lnTo>
                <a:lnTo>
                  <a:pt x="5137657" y="7365816"/>
                </a:lnTo>
                <a:lnTo>
                  <a:pt x="0" y="73658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Freeform 7"/>
          <p:cNvSpPr/>
          <p:nvPr/>
        </p:nvSpPr>
        <p:spPr>
          <a:xfrm>
            <a:off x="7392686" y="2271302"/>
            <a:ext cx="3502629" cy="361562"/>
          </a:xfrm>
          <a:custGeom>
            <a:avLst/>
            <a:gdLst/>
            <a:ahLst/>
            <a:cxnLst/>
            <a:rect l="l" t="t" r="r" b="b"/>
            <a:pathLst>
              <a:path w="3502629" h="361562">
                <a:moveTo>
                  <a:pt x="0" y="0"/>
                </a:moveTo>
                <a:lnTo>
                  <a:pt x="3502628" y="0"/>
                </a:lnTo>
                <a:lnTo>
                  <a:pt x="3502628" y="361562"/>
                </a:lnTo>
                <a:lnTo>
                  <a:pt x="0" y="3615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TextBox 8"/>
          <p:cNvSpPr txBox="1"/>
          <p:nvPr/>
        </p:nvSpPr>
        <p:spPr>
          <a:xfrm>
            <a:off x="7223522" y="3579843"/>
            <a:ext cx="3831431" cy="339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I</a:t>
            </a: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f you could live 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anywhere in the world, 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where would it be?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endParaRPr lang="en-US" sz="2751" u="none" strike="noStrike">
              <a:solidFill>
                <a:srgbClr val="000000"/>
              </a:solidFill>
              <a:latin typeface="Aeonik 1 Bold"/>
              <a:ea typeface="Aeonik 1 Bold"/>
              <a:cs typeface="Aeonik 1 Bold"/>
              <a:sym typeface="Aeonik 1 Bold"/>
            </a:endParaRP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Ki te noho koe ki tētahi 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wāhi o te ao, ko hea te 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wāhi noho māu?</a:t>
            </a:r>
          </a:p>
        </p:txBody>
      </p:sp>
      <p:sp>
        <p:nvSpPr>
          <p:cNvPr id="9" name="Arrow: Bent-Up 8">
            <a:hlinkClick r:id="rId5" action="ppaction://hlinksldjump"/>
            <a:extLst>
              <a:ext uri="{FF2B5EF4-FFF2-40B4-BE49-F238E27FC236}">
                <a16:creationId xmlns:a16="http://schemas.microsoft.com/office/drawing/2014/main" id="{42434A31-70D1-B6E2-BF31-7449A107DE47}"/>
              </a:ext>
            </a:extLst>
          </p:cNvPr>
          <p:cNvSpPr/>
          <p:nvPr/>
        </p:nvSpPr>
        <p:spPr>
          <a:xfrm>
            <a:off x="762000" y="8039100"/>
            <a:ext cx="1447800" cy="137160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4000502" y="-4000502"/>
            <a:ext cx="10286998" cy="18288002"/>
          </a:xfrm>
          <a:custGeom>
            <a:avLst/>
            <a:gdLst/>
            <a:ahLst/>
            <a:cxnLst/>
            <a:rect l="l" t="t" r="r" b="b"/>
            <a:pathLst>
              <a:path w="13164074" h="18608612">
                <a:moveTo>
                  <a:pt x="0" y="18608612"/>
                </a:moveTo>
                <a:lnTo>
                  <a:pt x="13164074" y="18608612"/>
                </a:lnTo>
                <a:lnTo>
                  <a:pt x="13164074" y="0"/>
                </a:lnTo>
                <a:lnTo>
                  <a:pt x="0" y="0"/>
                </a:lnTo>
                <a:lnTo>
                  <a:pt x="0" y="1860861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16692912" y="8627338"/>
            <a:ext cx="985488" cy="1093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3"/>
              </a:lnSpc>
            </a:pPr>
            <a:r>
              <a:rPr lang="en-US" sz="6695" dirty="0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13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39238" y="3518178"/>
            <a:ext cx="9525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endParaRPr/>
          </a:p>
        </p:txBody>
      </p:sp>
      <p:sp>
        <p:nvSpPr>
          <p:cNvPr id="6" name="Freeform 6"/>
          <p:cNvSpPr/>
          <p:nvPr/>
        </p:nvSpPr>
        <p:spPr>
          <a:xfrm>
            <a:off x="6838577" y="1460592"/>
            <a:ext cx="5137657" cy="7365816"/>
          </a:xfrm>
          <a:custGeom>
            <a:avLst/>
            <a:gdLst/>
            <a:ahLst/>
            <a:cxnLst/>
            <a:rect l="l" t="t" r="r" b="b"/>
            <a:pathLst>
              <a:path w="5137657" h="7365816">
                <a:moveTo>
                  <a:pt x="0" y="0"/>
                </a:moveTo>
                <a:lnTo>
                  <a:pt x="5137657" y="0"/>
                </a:lnTo>
                <a:lnTo>
                  <a:pt x="5137657" y="7365816"/>
                </a:lnTo>
                <a:lnTo>
                  <a:pt x="0" y="73658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NZ"/>
          </a:p>
        </p:txBody>
      </p:sp>
      <p:sp>
        <p:nvSpPr>
          <p:cNvPr id="7" name="Freeform 7"/>
          <p:cNvSpPr/>
          <p:nvPr/>
        </p:nvSpPr>
        <p:spPr>
          <a:xfrm>
            <a:off x="7552992" y="2101353"/>
            <a:ext cx="3502629" cy="361562"/>
          </a:xfrm>
          <a:custGeom>
            <a:avLst/>
            <a:gdLst/>
            <a:ahLst/>
            <a:cxnLst/>
            <a:rect l="l" t="t" r="r" b="b"/>
            <a:pathLst>
              <a:path w="3502629" h="361562">
                <a:moveTo>
                  <a:pt x="0" y="0"/>
                </a:moveTo>
                <a:lnTo>
                  <a:pt x="3502628" y="0"/>
                </a:lnTo>
                <a:lnTo>
                  <a:pt x="3502628" y="361562"/>
                </a:lnTo>
                <a:lnTo>
                  <a:pt x="0" y="3615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TextBox 8"/>
          <p:cNvSpPr txBox="1"/>
          <p:nvPr/>
        </p:nvSpPr>
        <p:spPr>
          <a:xfrm>
            <a:off x="7651028" y="3427654"/>
            <a:ext cx="3404592" cy="2911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Who is one person 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that had a positive 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influence on you?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endParaRPr lang="en-US" sz="2751" u="none" strike="noStrike">
              <a:solidFill>
                <a:srgbClr val="000000"/>
              </a:solidFill>
              <a:latin typeface="Aeonik 1 Bold"/>
              <a:ea typeface="Aeonik 1 Bold"/>
              <a:cs typeface="Aeonik 1 Bold"/>
              <a:sym typeface="Aeonik 1 Bold"/>
            </a:endParaRP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Ko wai mā tētahi o ō 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kaiwhakaaweawe?</a:t>
            </a:r>
          </a:p>
        </p:txBody>
      </p:sp>
      <p:sp>
        <p:nvSpPr>
          <p:cNvPr id="9" name="Arrow: Bent-Up 8">
            <a:hlinkClick r:id="rId5" action="ppaction://hlinksldjump"/>
            <a:extLst>
              <a:ext uri="{FF2B5EF4-FFF2-40B4-BE49-F238E27FC236}">
                <a16:creationId xmlns:a16="http://schemas.microsoft.com/office/drawing/2014/main" id="{76B085F6-644A-4D8D-173B-F8BFF471A806}"/>
              </a:ext>
            </a:extLst>
          </p:cNvPr>
          <p:cNvSpPr/>
          <p:nvPr/>
        </p:nvSpPr>
        <p:spPr>
          <a:xfrm>
            <a:off x="762000" y="8039100"/>
            <a:ext cx="1447800" cy="137160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4000502" y="-4000502"/>
            <a:ext cx="10286998" cy="18288002"/>
          </a:xfrm>
          <a:custGeom>
            <a:avLst/>
            <a:gdLst/>
            <a:ahLst/>
            <a:cxnLst/>
            <a:rect l="l" t="t" r="r" b="b"/>
            <a:pathLst>
              <a:path w="13164074" h="18608612">
                <a:moveTo>
                  <a:pt x="0" y="18608612"/>
                </a:moveTo>
                <a:lnTo>
                  <a:pt x="13164074" y="18608612"/>
                </a:lnTo>
                <a:lnTo>
                  <a:pt x="13164074" y="0"/>
                </a:lnTo>
                <a:lnTo>
                  <a:pt x="0" y="0"/>
                </a:lnTo>
                <a:lnTo>
                  <a:pt x="0" y="1860861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16639024" y="8627338"/>
            <a:ext cx="1039376" cy="1093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3"/>
              </a:lnSpc>
            </a:pPr>
            <a:r>
              <a:rPr lang="en-US" sz="6695" dirty="0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14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39238" y="3518178"/>
            <a:ext cx="9525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endParaRPr/>
          </a:p>
        </p:txBody>
      </p:sp>
      <p:sp>
        <p:nvSpPr>
          <p:cNvPr id="6" name="Freeform 6"/>
          <p:cNvSpPr/>
          <p:nvPr/>
        </p:nvSpPr>
        <p:spPr>
          <a:xfrm>
            <a:off x="6735477" y="1150741"/>
            <a:ext cx="5470111" cy="7842453"/>
          </a:xfrm>
          <a:custGeom>
            <a:avLst/>
            <a:gdLst/>
            <a:ahLst/>
            <a:cxnLst/>
            <a:rect l="l" t="t" r="r" b="b"/>
            <a:pathLst>
              <a:path w="5470111" h="7842453">
                <a:moveTo>
                  <a:pt x="0" y="0"/>
                </a:moveTo>
                <a:lnTo>
                  <a:pt x="5470111" y="0"/>
                </a:lnTo>
                <a:lnTo>
                  <a:pt x="5470111" y="7842452"/>
                </a:lnTo>
                <a:lnTo>
                  <a:pt x="0" y="78424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Freeform 7"/>
          <p:cNvSpPr/>
          <p:nvPr/>
        </p:nvSpPr>
        <p:spPr>
          <a:xfrm>
            <a:off x="7552992" y="1916182"/>
            <a:ext cx="3502629" cy="361562"/>
          </a:xfrm>
          <a:custGeom>
            <a:avLst/>
            <a:gdLst/>
            <a:ahLst/>
            <a:cxnLst/>
            <a:rect l="l" t="t" r="r" b="b"/>
            <a:pathLst>
              <a:path w="3502629" h="361562">
                <a:moveTo>
                  <a:pt x="0" y="0"/>
                </a:moveTo>
                <a:lnTo>
                  <a:pt x="3502628" y="0"/>
                </a:lnTo>
                <a:lnTo>
                  <a:pt x="3502628" y="361561"/>
                </a:lnTo>
                <a:lnTo>
                  <a:pt x="0" y="361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TextBox 8"/>
          <p:cNvSpPr txBox="1"/>
          <p:nvPr/>
        </p:nvSpPr>
        <p:spPr>
          <a:xfrm>
            <a:off x="7259705" y="3411555"/>
            <a:ext cx="4089202" cy="339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What do you do to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manage when life gets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too busy or hectic?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Mēnā e mauri rere ana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tō ao, me pēhea koe e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whakatau ai i a koe anō? </a:t>
            </a:r>
          </a:p>
        </p:txBody>
      </p:sp>
      <p:sp>
        <p:nvSpPr>
          <p:cNvPr id="9" name="Arrow: Bent-Up 8">
            <a:hlinkClick r:id="rId5" action="ppaction://hlinksldjump"/>
            <a:extLst>
              <a:ext uri="{FF2B5EF4-FFF2-40B4-BE49-F238E27FC236}">
                <a16:creationId xmlns:a16="http://schemas.microsoft.com/office/drawing/2014/main" id="{A19E8738-B9D8-AF9A-2CCA-1D9008F0233C}"/>
              </a:ext>
            </a:extLst>
          </p:cNvPr>
          <p:cNvSpPr/>
          <p:nvPr/>
        </p:nvSpPr>
        <p:spPr>
          <a:xfrm>
            <a:off x="762000" y="8039100"/>
            <a:ext cx="1447800" cy="137160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4000502" y="-4000502"/>
            <a:ext cx="10286998" cy="18288002"/>
          </a:xfrm>
          <a:custGeom>
            <a:avLst/>
            <a:gdLst/>
            <a:ahLst/>
            <a:cxnLst/>
            <a:rect l="l" t="t" r="r" b="b"/>
            <a:pathLst>
              <a:path w="13164074" h="18608612">
                <a:moveTo>
                  <a:pt x="0" y="18608612"/>
                </a:moveTo>
                <a:lnTo>
                  <a:pt x="13164074" y="18608612"/>
                </a:lnTo>
                <a:lnTo>
                  <a:pt x="13164074" y="0"/>
                </a:lnTo>
                <a:lnTo>
                  <a:pt x="0" y="0"/>
                </a:lnTo>
                <a:lnTo>
                  <a:pt x="0" y="1860861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16543200" y="8627338"/>
            <a:ext cx="1059000" cy="1093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3"/>
              </a:lnSpc>
            </a:pPr>
            <a:r>
              <a:rPr lang="en-US" sz="6695" dirty="0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15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39238" y="3518178"/>
            <a:ext cx="9525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endParaRPr/>
          </a:p>
        </p:txBody>
      </p:sp>
      <p:sp>
        <p:nvSpPr>
          <p:cNvPr id="6" name="Freeform 6"/>
          <p:cNvSpPr/>
          <p:nvPr/>
        </p:nvSpPr>
        <p:spPr>
          <a:xfrm>
            <a:off x="6643167" y="1200533"/>
            <a:ext cx="5322277" cy="7630505"/>
          </a:xfrm>
          <a:custGeom>
            <a:avLst/>
            <a:gdLst/>
            <a:ahLst/>
            <a:cxnLst/>
            <a:rect l="l" t="t" r="r" b="b"/>
            <a:pathLst>
              <a:path w="5322277" h="7630505">
                <a:moveTo>
                  <a:pt x="0" y="0"/>
                </a:moveTo>
                <a:lnTo>
                  <a:pt x="5322278" y="0"/>
                </a:lnTo>
                <a:lnTo>
                  <a:pt x="5322278" y="7630505"/>
                </a:lnTo>
                <a:lnTo>
                  <a:pt x="0" y="76305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Freeform 7"/>
          <p:cNvSpPr/>
          <p:nvPr/>
        </p:nvSpPr>
        <p:spPr>
          <a:xfrm>
            <a:off x="7397448" y="1893271"/>
            <a:ext cx="3502629" cy="361562"/>
          </a:xfrm>
          <a:custGeom>
            <a:avLst/>
            <a:gdLst/>
            <a:ahLst/>
            <a:cxnLst/>
            <a:rect l="l" t="t" r="r" b="b"/>
            <a:pathLst>
              <a:path w="3502629" h="361562">
                <a:moveTo>
                  <a:pt x="0" y="0"/>
                </a:moveTo>
                <a:lnTo>
                  <a:pt x="3502629" y="0"/>
                </a:lnTo>
                <a:lnTo>
                  <a:pt x="3502629" y="361561"/>
                </a:lnTo>
                <a:lnTo>
                  <a:pt x="0" y="361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TextBox 8"/>
          <p:cNvSpPr txBox="1"/>
          <p:nvPr/>
        </p:nvSpPr>
        <p:spPr>
          <a:xfrm>
            <a:off x="6574434" y="3855363"/>
            <a:ext cx="5322277" cy="1939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How do you de-stress?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Me pēhea koe e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whakatau ai tō mauri?</a:t>
            </a:r>
          </a:p>
        </p:txBody>
      </p:sp>
      <p:sp>
        <p:nvSpPr>
          <p:cNvPr id="9" name="Arrow: Bent-Up 8">
            <a:hlinkClick r:id="rId5" action="ppaction://hlinksldjump"/>
            <a:extLst>
              <a:ext uri="{FF2B5EF4-FFF2-40B4-BE49-F238E27FC236}">
                <a16:creationId xmlns:a16="http://schemas.microsoft.com/office/drawing/2014/main" id="{E9FB5E10-F105-0639-1971-0045167CBBC4}"/>
              </a:ext>
            </a:extLst>
          </p:cNvPr>
          <p:cNvSpPr/>
          <p:nvPr/>
        </p:nvSpPr>
        <p:spPr>
          <a:xfrm>
            <a:off x="762000" y="8039100"/>
            <a:ext cx="1447800" cy="137160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4000502" y="-4000502"/>
            <a:ext cx="10286998" cy="18288002"/>
          </a:xfrm>
          <a:custGeom>
            <a:avLst/>
            <a:gdLst/>
            <a:ahLst/>
            <a:cxnLst/>
            <a:rect l="l" t="t" r="r" b="b"/>
            <a:pathLst>
              <a:path w="13164074" h="18608612">
                <a:moveTo>
                  <a:pt x="0" y="18608612"/>
                </a:moveTo>
                <a:lnTo>
                  <a:pt x="13164074" y="18608612"/>
                </a:lnTo>
                <a:lnTo>
                  <a:pt x="13164074" y="0"/>
                </a:lnTo>
                <a:lnTo>
                  <a:pt x="0" y="0"/>
                </a:lnTo>
                <a:lnTo>
                  <a:pt x="0" y="1860861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16751522" y="8627338"/>
            <a:ext cx="1003077" cy="1093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3"/>
              </a:lnSpc>
            </a:pPr>
            <a:r>
              <a:rPr lang="en-US" sz="6695" dirty="0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16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39238" y="3518178"/>
            <a:ext cx="9525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endParaRPr/>
          </a:p>
        </p:txBody>
      </p:sp>
      <p:sp>
        <p:nvSpPr>
          <p:cNvPr id="6" name="Freeform 6"/>
          <p:cNvSpPr/>
          <p:nvPr/>
        </p:nvSpPr>
        <p:spPr>
          <a:xfrm>
            <a:off x="6735477" y="1627377"/>
            <a:ext cx="5137657" cy="7365816"/>
          </a:xfrm>
          <a:custGeom>
            <a:avLst/>
            <a:gdLst/>
            <a:ahLst/>
            <a:cxnLst/>
            <a:rect l="l" t="t" r="r" b="b"/>
            <a:pathLst>
              <a:path w="5137657" h="7365816">
                <a:moveTo>
                  <a:pt x="0" y="0"/>
                </a:moveTo>
                <a:lnTo>
                  <a:pt x="5137657" y="0"/>
                </a:lnTo>
                <a:lnTo>
                  <a:pt x="5137657" y="7365816"/>
                </a:lnTo>
                <a:lnTo>
                  <a:pt x="0" y="73658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Freeform 7"/>
          <p:cNvSpPr/>
          <p:nvPr/>
        </p:nvSpPr>
        <p:spPr>
          <a:xfrm>
            <a:off x="7552992" y="2282758"/>
            <a:ext cx="3502629" cy="361562"/>
          </a:xfrm>
          <a:custGeom>
            <a:avLst/>
            <a:gdLst/>
            <a:ahLst/>
            <a:cxnLst/>
            <a:rect l="l" t="t" r="r" b="b"/>
            <a:pathLst>
              <a:path w="3502629" h="361562">
                <a:moveTo>
                  <a:pt x="0" y="0"/>
                </a:moveTo>
                <a:lnTo>
                  <a:pt x="3502628" y="0"/>
                </a:lnTo>
                <a:lnTo>
                  <a:pt x="3502628" y="361562"/>
                </a:lnTo>
                <a:lnTo>
                  <a:pt x="0" y="3615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TextBox 8"/>
          <p:cNvSpPr txBox="1"/>
          <p:nvPr/>
        </p:nvSpPr>
        <p:spPr>
          <a:xfrm>
            <a:off x="7638622" y="4173498"/>
            <a:ext cx="3331369" cy="242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What is something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you are grateful for?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He aha tētahi o ō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whakawhetai?</a:t>
            </a:r>
          </a:p>
        </p:txBody>
      </p:sp>
      <p:sp>
        <p:nvSpPr>
          <p:cNvPr id="9" name="Arrow: Bent-Up 8">
            <a:hlinkClick r:id="rId5" action="ppaction://hlinksldjump"/>
            <a:extLst>
              <a:ext uri="{FF2B5EF4-FFF2-40B4-BE49-F238E27FC236}">
                <a16:creationId xmlns:a16="http://schemas.microsoft.com/office/drawing/2014/main" id="{AFC4FAD1-BFD5-150D-9E33-83B9DCFFD0A7}"/>
              </a:ext>
            </a:extLst>
          </p:cNvPr>
          <p:cNvSpPr/>
          <p:nvPr/>
        </p:nvSpPr>
        <p:spPr>
          <a:xfrm>
            <a:off x="762000" y="8039100"/>
            <a:ext cx="1447800" cy="137160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4077414" y="-4160806"/>
            <a:ext cx="10286999" cy="18608612"/>
          </a:xfrm>
          <a:custGeom>
            <a:avLst/>
            <a:gdLst/>
            <a:ahLst/>
            <a:cxnLst/>
            <a:rect l="l" t="t" r="r" b="b"/>
            <a:pathLst>
              <a:path w="13164074" h="18608612">
                <a:moveTo>
                  <a:pt x="0" y="18608612"/>
                </a:moveTo>
                <a:lnTo>
                  <a:pt x="13164074" y="18608612"/>
                </a:lnTo>
                <a:lnTo>
                  <a:pt x="13164074" y="0"/>
                </a:lnTo>
                <a:lnTo>
                  <a:pt x="0" y="0"/>
                </a:lnTo>
                <a:lnTo>
                  <a:pt x="0" y="1860861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Freeform 3"/>
          <p:cNvSpPr/>
          <p:nvPr/>
        </p:nvSpPr>
        <p:spPr>
          <a:xfrm>
            <a:off x="1028700" y="8463299"/>
            <a:ext cx="2508942" cy="1059790"/>
          </a:xfrm>
          <a:custGeom>
            <a:avLst/>
            <a:gdLst/>
            <a:ahLst/>
            <a:cxnLst/>
            <a:rect l="l" t="t" r="r" b="b"/>
            <a:pathLst>
              <a:path w="2508942" h="1059790">
                <a:moveTo>
                  <a:pt x="0" y="0"/>
                </a:moveTo>
                <a:lnTo>
                  <a:pt x="2508942" y="0"/>
                </a:lnTo>
                <a:lnTo>
                  <a:pt x="2508942" y="1059789"/>
                </a:lnTo>
                <a:lnTo>
                  <a:pt x="0" y="1059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1028700" y="942975"/>
            <a:ext cx="5464175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Spin the kōrero wheel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943401"/>
            <a:ext cx="16480326" cy="593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u="none" strike="noStrike" dirty="0">
                <a:solidFill>
                  <a:srgbClr val="000000"/>
                </a:solidFill>
                <a:latin typeface="Aeonik 2"/>
                <a:ea typeface="Aeonik 2"/>
                <a:cs typeface="Aeonik 2"/>
                <a:sym typeface="Aeonik 2"/>
              </a:rPr>
              <a:t>The purpose of this activity is to get to know the MHAW theme and your hoamahi (workmates) better. 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endParaRPr lang="en-US" sz="3000" u="none" strike="noStrike" dirty="0">
              <a:solidFill>
                <a:srgbClr val="000000"/>
              </a:solidFill>
              <a:latin typeface="Aeonik 2"/>
              <a:ea typeface="Aeonik 2"/>
              <a:cs typeface="Aeonik 2"/>
              <a:sym typeface="Aeonik 2"/>
            </a:endParaRPr>
          </a:p>
          <a:p>
            <a:pPr marL="626117" lvl="1" indent="-313059" algn="l">
              <a:lnSpc>
                <a:spcPts val="4901"/>
              </a:lnSpc>
              <a:buAutoNum type="arabicPeriod"/>
            </a:pPr>
            <a:r>
              <a:rPr lang="en-US" sz="2900" u="none" strike="noStrike" dirty="0">
                <a:solidFill>
                  <a:srgbClr val="000000"/>
                </a:solidFill>
                <a:latin typeface="Aeonik 2"/>
                <a:ea typeface="Aeonik 2"/>
                <a:cs typeface="Aeonik 2"/>
                <a:sym typeface="Aeonik 2"/>
              </a:rPr>
              <a:t> Put this PowerPoint into Slide Show mode (F5 or click the Start Slide Show button)</a:t>
            </a:r>
          </a:p>
          <a:p>
            <a:pPr marL="626117" lvl="1" indent="-313059" algn="l">
              <a:lnSpc>
                <a:spcPts val="4901"/>
              </a:lnSpc>
              <a:buAutoNum type="arabicPeriod"/>
            </a:pPr>
            <a:r>
              <a:rPr lang="en-US" sz="2900" u="none" strike="noStrike" dirty="0">
                <a:solidFill>
                  <a:srgbClr val="000000"/>
                </a:solidFill>
                <a:latin typeface="Aeonik 2"/>
                <a:ea typeface="Aeonik 2"/>
                <a:cs typeface="Aeonik 2"/>
                <a:sym typeface="Aeonik 2"/>
              </a:rPr>
              <a:t> Click the ‘Spin the kōrero wheel’ button to spin</a:t>
            </a:r>
          </a:p>
          <a:p>
            <a:pPr marL="626117" lvl="1" indent="-313059" algn="l">
              <a:lnSpc>
                <a:spcPts val="4901"/>
              </a:lnSpc>
              <a:buAutoNum type="arabicPeriod"/>
            </a:pPr>
            <a:r>
              <a:rPr lang="en-US" sz="2900" u="none" strike="noStrike" dirty="0">
                <a:solidFill>
                  <a:srgbClr val="000000"/>
                </a:solidFill>
                <a:latin typeface="Aeonik 2"/>
                <a:ea typeface="Aeonik 2"/>
                <a:cs typeface="Aeonik 2"/>
                <a:sym typeface="Aeonik 2"/>
              </a:rPr>
              <a:t> Click the button again to stop</a:t>
            </a:r>
          </a:p>
          <a:p>
            <a:pPr marL="626117" lvl="1" indent="-313059" algn="l">
              <a:lnSpc>
                <a:spcPts val="4901"/>
              </a:lnSpc>
              <a:buAutoNum type="arabicPeriod"/>
            </a:pPr>
            <a:r>
              <a:rPr lang="en-US" sz="2900" u="none" strike="noStrike" dirty="0">
                <a:solidFill>
                  <a:srgbClr val="000000"/>
                </a:solidFill>
                <a:latin typeface="Aeonik 2"/>
                <a:ea typeface="Aeonik 2"/>
                <a:cs typeface="Aeonik 2"/>
                <a:sym typeface="Aeonik 2"/>
              </a:rPr>
              <a:t> Go to the selected question by clicking on the index table</a:t>
            </a:r>
          </a:p>
          <a:p>
            <a:pPr marL="626117" lvl="1" indent="-313059" algn="l">
              <a:lnSpc>
                <a:spcPts val="4901"/>
              </a:lnSpc>
              <a:buAutoNum type="arabicPeriod"/>
            </a:pPr>
            <a:r>
              <a:rPr lang="en-US" sz="2900" u="none" strike="noStrike" dirty="0">
                <a:solidFill>
                  <a:srgbClr val="000000"/>
                </a:solidFill>
                <a:latin typeface="Aeonik 2"/>
                <a:ea typeface="Aeonik 2"/>
                <a:cs typeface="Aeonik 2"/>
                <a:sym typeface="Aeonik 2"/>
              </a:rPr>
              <a:t> If you’re in a small group (</a:t>
            </a:r>
            <a:r>
              <a:rPr lang="en-US" sz="2900" dirty="0">
                <a:solidFill>
                  <a:srgbClr val="000000"/>
                </a:solidFill>
                <a:latin typeface="Aeonik 2"/>
                <a:ea typeface="Aeonik 2"/>
                <a:cs typeface="Aeonik 2"/>
                <a:sym typeface="Aeonik 2"/>
              </a:rPr>
              <a:t>less than </a:t>
            </a:r>
            <a:r>
              <a:rPr lang="en-US" sz="2900" u="none" strike="noStrike" dirty="0">
                <a:solidFill>
                  <a:srgbClr val="000000"/>
                </a:solidFill>
                <a:latin typeface="Aeonik 2"/>
                <a:ea typeface="Aeonik 2"/>
                <a:cs typeface="Aeonik 2"/>
                <a:sym typeface="Aeonik 2"/>
              </a:rPr>
              <a:t>5), take turns to answer the question</a:t>
            </a:r>
          </a:p>
          <a:p>
            <a:pPr marL="626117" lvl="1" indent="-313059" algn="l">
              <a:lnSpc>
                <a:spcPts val="4901"/>
              </a:lnSpc>
              <a:buAutoNum type="arabicPeriod"/>
            </a:pPr>
            <a:r>
              <a:rPr lang="en-US" sz="2900" u="none" strike="noStrike" dirty="0">
                <a:solidFill>
                  <a:srgbClr val="000000"/>
                </a:solidFill>
                <a:latin typeface="Aeonik 2"/>
                <a:ea typeface="Aeonik 2"/>
                <a:cs typeface="Aeonik 2"/>
                <a:sym typeface="Aeonik 2"/>
              </a:rPr>
              <a:t> If you’re in a larger group, break into smaller groups to answer the question</a:t>
            </a:r>
          </a:p>
          <a:p>
            <a:pPr marL="626117" lvl="1" indent="-313059" algn="l">
              <a:lnSpc>
                <a:spcPts val="4901"/>
              </a:lnSpc>
              <a:buAutoNum type="arabicPeriod"/>
            </a:pPr>
            <a:r>
              <a:rPr lang="en-US" sz="2900" u="none" strike="noStrike" dirty="0">
                <a:solidFill>
                  <a:srgbClr val="000000"/>
                </a:solidFill>
                <a:latin typeface="Aeonik 2"/>
                <a:ea typeface="Aeonik 2"/>
                <a:cs typeface="Aeonik 2"/>
                <a:sym typeface="Aeonik 2"/>
              </a:rPr>
              <a:t> Click Back      to return to the wheel and repeat steps 2-6</a:t>
            </a: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BF892E7F-38EF-AE1C-9A3A-A05E167C70CF}"/>
              </a:ext>
            </a:extLst>
          </p:cNvPr>
          <p:cNvSpPr/>
          <p:nvPr/>
        </p:nvSpPr>
        <p:spPr>
          <a:xfrm>
            <a:off x="3518592" y="7376761"/>
            <a:ext cx="424758" cy="381000"/>
          </a:xfrm>
          <a:prstGeom prst="bent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4000499" y="-4000502"/>
            <a:ext cx="10287003" cy="18288002"/>
          </a:xfrm>
          <a:custGeom>
            <a:avLst/>
            <a:gdLst/>
            <a:ahLst/>
            <a:cxnLst/>
            <a:rect l="l" t="t" r="r" b="b"/>
            <a:pathLst>
              <a:path w="13164074" h="18608612">
                <a:moveTo>
                  <a:pt x="0" y="18608612"/>
                </a:moveTo>
                <a:lnTo>
                  <a:pt x="13164074" y="18608612"/>
                </a:lnTo>
                <a:lnTo>
                  <a:pt x="13164074" y="0"/>
                </a:lnTo>
                <a:lnTo>
                  <a:pt x="0" y="0"/>
                </a:lnTo>
                <a:lnTo>
                  <a:pt x="0" y="1860861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Freeform 4"/>
          <p:cNvSpPr/>
          <p:nvPr/>
        </p:nvSpPr>
        <p:spPr>
          <a:xfrm>
            <a:off x="6768830" y="1506237"/>
            <a:ext cx="5070951" cy="7274527"/>
          </a:xfrm>
          <a:custGeom>
            <a:avLst/>
            <a:gdLst/>
            <a:ahLst/>
            <a:cxnLst/>
            <a:rect l="l" t="t" r="r" b="b"/>
            <a:pathLst>
              <a:path w="5070951" h="7274527">
                <a:moveTo>
                  <a:pt x="0" y="0"/>
                </a:moveTo>
                <a:lnTo>
                  <a:pt x="5070952" y="0"/>
                </a:lnTo>
                <a:lnTo>
                  <a:pt x="5070952" y="7274526"/>
                </a:lnTo>
                <a:lnTo>
                  <a:pt x="0" y="7274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Freeform 5"/>
          <p:cNvSpPr/>
          <p:nvPr/>
        </p:nvSpPr>
        <p:spPr>
          <a:xfrm>
            <a:off x="7552992" y="2319632"/>
            <a:ext cx="3502629" cy="361562"/>
          </a:xfrm>
          <a:custGeom>
            <a:avLst/>
            <a:gdLst/>
            <a:ahLst/>
            <a:cxnLst/>
            <a:rect l="l" t="t" r="r" b="b"/>
            <a:pathLst>
              <a:path w="3502629" h="361562">
                <a:moveTo>
                  <a:pt x="0" y="0"/>
                </a:moveTo>
                <a:lnTo>
                  <a:pt x="3502628" y="0"/>
                </a:lnTo>
                <a:lnTo>
                  <a:pt x="3502628" y="361561"/>
                </a:lnTo>
                <a:lnTo>
                  <a:pt x="0" y="361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6" name="TextBox 6"/>
          <p:cNvSpPr txBox="1"/>
          <p:nvPr/>
        </p:nvSpPr>
        <p:spPr>
          <a:xfrm>
            <a:off x="7105154" y="3555002"/>
            <a:ext cx="4077692" cy="337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What helps you have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a great day at school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or work? </a:t>
            </a:r>
          </a:p>
          <a:p>
            <a:pPr algn="ctr">
              <a:lnSpc>
                <a:spcPts val="3711"/>
              </a:lnSpc>
              <a:spcBef>
                <a:spcPct val="0"/>
              </a:spcBef>
            </a:pPr>
            <a:endParaRPr lang="en-US" sz="2751">
              <a:solidFill>
                <a:srgbClr val="000000"/>
              </a:solidFill>
              <a:latin typeface="Aeonik 1 Bold"/>
              <a:ea typeface="Aeonik 1 Bold"/>
              <a:cs typeface="Aeonik 1 Bold"/>
              <a:sym typeface="Aeonik 1 Bold"/>
            </a:endParaRP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He aha ngā mea āwhina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hei whakakoa i a koe i te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mahi, i te kura rānei?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796983" y="8627338"/>
            <a:ext cx="1033817" cy="1093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3"/>
              </a:lnSpc>
            </a:pPr>
            <a:r>
              <a:rPr lang="en-US" sz="6695" dirty="0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17</a:t>
            </a:r>
          </a:p>
        </p:txBody>
      </p:sp>
      <p:sp>
        <p:nvSpPr>
          <p:cNvPr id="8" name="Arrow: Bent-Up 7">
            <a:hlinkClick r:id="rId5" action="ppaction://hlinksldjump"/>
            <a:extLst>
              <a:ext uri="{FF2B5EF4-FFF2-40B4-BE49-F238E27FC236}">
                <a16:creationId xmlns:a16="http://schemas.microsoft.com/office/drawing/2014/main" id="{DF89F323-1148-B6CE-A0CF-8DE1B44F3326}"/>
              </a:ext>
            </a:extLst>
          </p:cNvPr>
          <p:cNvSpPr/>
          <p:nvPr/>
        </p:nvSpPr>
        <p:spPr>
          <a:xfrm>
            <a:off x="762000" y="8039100"/>
            <a:ext cx="1447800" cy="137160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3164074" h="18608612">
                <a:moveTo>
                  <a:pt x="0" y="18608612"/>
                </a:moveTo>
                <a:lnTo>
                  <a:pt x="13164074" y="18608612"/>
                </a:lnTo>
                <a:lnTo>
                  <a:pt x="13164074" y="0"/>
                </a:lnTo>
                <a:lnTo>
                  <a:pt x="0" y="0"/>
                </a:lnTo>
                <a:lnTo>
                  <a:pt x="0" y="1860861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16848073" y="8627338"/>
            <a:ext cx="822453" cy="1138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3"/>
              </a:lnSpc>
            </a:pPr>
            <a:r>
              <a:rPr lang="en-US" sz="6695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18</a:t>
            </a:r>
          </a:p>
        </p:txBody>
      </p:sp>
      <p:sp>
        <p:nvSpPr>
          <p:cNvPr id="5" name="Freeform 5"/>
          <p:cNvSpPr/>
          <p:nvPr/>
        </p:nvSpPr>
        <p:spPr>
          <a:xfrm>
            <a:off x="7118912" y="1633568"/>
            <a:ext cx="4893430" cy="7019863"/>
          </a:xfrm>
          <a:custGeom>
            <a:avLst/>
            <a:gdLst/>
            <a:ahLst/>
            <a:cxnLst/>
            <a:rect l="l" t="t" r="r" b="b"/>
            <a:pathLst>
              <a:path w="4893430" h="7019863">
                <a:moveTo>
                  <a:pt x="0" y="0"/>
                </a:moveTo>
                <a:lnTo>
                  <a:pt x="4893430" y="0"/>
                </a:lnTo>
                <a:lnTo>
                  <a:pt x="4893430" y="7019864"/>
                </a:lnTo>
                <a:lnTo>
                  <a:pt x="0" y="70198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6" name="Freeform 6"/>
          <p:cNvSpPr/>
          <p:nvPr/>
        </p:nvSpPr>
        <p:spPr>
          <a:xfrm>
            <a:off x="7711213" y="2296721"/>
            <a:ext cx="3502629" cy="361562"/>
          </a:xfrm>
          <a:custGeom>
            <a:avLst/>
            <a:gdLst/>
            <a:ahLst/>
            <a:cxnLst/>
            <a:rect l="l" t="t" r="r" b="b"/>
            <a:pathLst>
              <a:path w="3502629" h="361562">
                <a:moveTo>
                  <a:pt x="0" y="0"/>
                </a:moveTo>
                <a:lnTo>
                  <a:pt x="3502629" y="0"/>
                </a:lnTo>
                <a:lnTo>
                  <a:pt x="3502629" y="361561"/>
                </a:lnTo>
                <a:lnTo>
                  <a:pt x="0" y="361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TextBox 7"/>
          <p:cNvSpPr txBox="1"/>
          <p:nvPr/>
        </p:nvSpPr>
        <p:spPr>
          <a:xfrm>
            <a:off x="8018498" y="3897330"/>
            <a:ext cx="2888059" cy="242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Who is someone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you are proud of?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endParaRPr lang="en-US" sz="2751">
              <a:solidFill>
                <a:srgbClr val="000000"/>
              </a:solidFill>
              <a:latin typeface="Aeonik 1 Bold"/>
              <a:ea typeface="Aeonik 1 Bold"/>
              <a:cs typeface="Aeonik 1 Bold"/>
              <a:sym typeface="Aeonik 1 Bold"/>
            </a:endParaRP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E whakahīhī ana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koe ki a wai? </a:t>
            </a:r>
          </a:p>
        </p:txBody>
      </p:sp>
      <p:sp>
        <p:nvSpPr>
          <p:cNvPr id="8" name="Arrow: Bent-Up 7">
            <a:hlinkClick r:id="rId5" action="ppaction://hlinksldjump"/>
            <a:extLst>
              <a:ext uri="{FF2B5EF4-FFF2-40B4-BE49-F238E27FC236}">
                <a16:creationId xmlns:a16="http://schemas.microsoft.com/office/drawing/2014/main" id="{A87458E4-1AFF-8C20-19B9-4D601C2F6255}"/>
              </a:ext>
            </a:extLst>
          </p:cNvPr>
          <p:cNvSpPr/>
          <p:nvPr/>
        </p:nvSpPr>
        <p:spPr>
          <a:xfrm>
            <a:off x="762000" y="8039100"/>
            <a:ext cx="1447800" cy="137160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4000501" y="-4000502"/>
            <a:ext cx="10286999" cy="18288002"/>
          </a:xfrm>
          <a:custGeom>
            <a:avLst/>
            <a:gdLst/>
            <a:ahLst/>
            <a:cxnLst/>
            <a:rect l="l" t="t" r="r" b="b"/>
            <a:pathLst>
              <a:path w="13164074" h="18608612">
                <a:moveTo>
                  <a:pt x="0" y="18608612"/>
                </a:moveTo>
                <a:lnTo>
                  <a:pt x="13164074" y="18608612"/>
                </a:lnTo>
                <a:lnTo>
                  <a:pt x="13164074" y="0"/>
                </a:lnTo>
                <a:lnTo>
                  <a:pt x="0" y="0"/>
                </a:lnTo>
                <a:lnTo>
                  <a:pt x="0" y="1860861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16843012" y="8627338"/>
            <a:ext cx="1063988" cy="1093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3"/>
              </a:lnSpc>
            </a:pPr>
            <a:r>
              <a:rPr lang="en-US" sz="6695" dirty="0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19</a:t>
            </a:r>
          </a:p>
        </p:txBody>
      </p:sp>
      <p:sp>
        <p:nvSpPr>
          <p:cNvPr id="5" name="Freeform 5"/>
          <p:cNvSpPr/>
          <p:nvPr/>
        </p:nvSpPr>
        <p:spPr>
          <a:xfrm>
            <a:off x="6907935" y="1452608"/>
            <a:ext cx="5034626" cy="7222416"/>
          </a:xfrm>
          <a:custGeom>
            <a:avLst/>
            <a:gdLst/>
            <a:ahLst/>
            <a:cxnLst/>
            <a:rect l="l" t="t" r="r" b="b"/>
            <a:pathLst>
              <a:path w="5034626" h="7222416">
                <a:moveTo>
                  <a:pt x="0" y="0"/>
                </a:moveTo>
                <a:lnTo>
                  <a:pt x="5034626" y="0"/>
                </a:lnTo>
                <a:lnTo>
                  <a:pt x="5034626" y="7222416"/>
                </a:lnTo>
                <a:lnTo>
                  <a:pt x="0" y="7222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6" name="Freeform 6"/>
          <p:cNvSpPr/>
          <p:nvPr/>
        </p:nvSpPr>
        <p:spPr>
          <a:xfrm>
            <a:off x="7673934" y="2239443"/>
            <a:ext cx="3502629" cy="361562"/>
          </a:xfrm>
          <a:custGeom>
            <a:avLst/>
            <a:gdLst/>
            <a:ahLst/>
            <a:cxnLst/>
            <a:rect l="l" t="t" r="r" b="b"/>
            <a:pathLst>
              <a:path w="3502629" h="361562">
                <a:moveTo>
                  <a:pt x="0" y="0"/>
                </a:moveTo>
                <a:lnTo>
                  <a:pt x="3502629" y="0"/>
                </a:lnTo>
                <a:lnTo>
                  <a:pt x="3502629" y="361562"/>
                </a:lnTo>
                <a:lnTo>
                  <a:pt x="0" y="3615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TextBox 7"/>
          <p:cNvSpPr txBox="1"/>
          <p:nvPr/>
        </p:nvSpPr>
        <p:spPr>
          <a:xfrm>
            <a:off x="7363880" y="3421080"/>
            <a:ext cx="4122738" cy="337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If you were to learn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another language, which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language would it be?</a:t>
            </a:r>
          </a:p>
          <a:p>
            <a:pPr algn="ctr">
              <a:lnSpc>
                <a:spcPts val="3711"/>
              </a:lnSpc>
              <a:spcBef>
                <a:spcPct val="0"/>
              </a:spcBef>
            </a:pPr>
            <a:endParaRPr lang="en-US" sz="2751">
              <a:solidFill>
                <a:srgbClr val="000000"/>
              </a:solidFill>
              <a:latin typeface="Aeonik 1 Bold"/>
              <a:ea typeface="Aeonik 1 Bold"/>
              <a:cs typeface="Aeonik 1 Bold"/>
              <a:sym typeface="Aeonik 1 Bold"/>
            </a:endParaRP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Ki te ako koe i tētahi reo,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ka akona e koe i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tēhea reo?</a:t>
            </a:r>
          </a:p>
        </p:txBody>
      </p:sp>
      <p:sp>
        <p:nvSpPr>
          <p:cNvPr id="8" name="Arrow: Bent-Up 7">
            <a:hlinkClick r:id="rId5" action="ppaction://hlinksldjump"/>
            <a:extLst>
              <a:ext uri="{FF2B5EF4-FFF2-40B4-BE49-F238E27FC236}">
                <a16:creationId xmlns:a16="http://schemas.microsoft.com/office/drawing/2014/main" id="{0FE4BBF2-6D27-55D0-60FA-F797E337A5D2}"/>
              </a:ext>
            </a:extLst>
          </p:cNvPr>
          <p:cNvSpPr/>
          <p:nvPr/>
        </p:nvSpPr>
        <p:spPr>
          <a:xfrm>
            <a:off x="762000" y="8039100"/>
            <a:ext cx="1447800" cy="137160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4000501" y="-4000502"/>
            <a:ext cx="10286999" cy="18288002"/>
          </a:xfrm>
          <a:custGeom>
            <a:avLst/>
            <a:gdLst/>
            <a:ahLst/>
            <a:cxnLst/>
            <a:rect l="l" t="t" r="r" b="b"/>
            <a:pathLst>
              <a:path w="13164074" h="18608612">
                <a:moveTo>
                  <a:pt x="0" y="18608612"/>
                </a:moveTo>
                <a:lnTo>
                  <a:pt x="13164074" y="18608612"/>
                </a:lnTo>
                <a:lnTo>
                  <a:pt x="13164074" y="0"/>
                </a:lnTo>
                <a:lnTo>
                  <a:pt x="0" y="0"/>
                </a:lnTo>
                <a:lnTo>
                  <a:pt x="0" y="1860861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16745583" y="8627338"/>
            <a:ext cx="1027434" cy="1138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3"/>
              </a:lnSpc>
            </a:pPr>
            <a:r>
              <a:rPr lang="en-US" sz="6695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20</a:t>
            </a:r>
          </a:p>
        </p:txBody>
      </p:sp>
      <p:sp>
        <p:nvSpPr>
          <p:cNvPr id="5" name="Freeform 5"/>
          <p:cNvSpPr/>
          <p:nvPr/>
        </p:nvSpPr>
        <p:spPr>
          <a:xfrm>
            <a:off x="7198575" y="1530153"/>
            <a:ext cx="5033645" cy="7221010"/>
          </a:xfrm>
          <a:custGeom>
            <a:avLst/>
            <a:gdLst/>
            <a:ahLst/>
            <a:cxnLst/>
            <a:rect l="l" t="t" r="r" b="b"/>
            <a:pathLst>
              <a:path w="5033645" h="7221010">
                <a:moveTo>
                  <a:pt x="0" y="0"/>
                </a:moveTo>
                <a:lnTo>
                  <a:pt x="5033645" y="0"/>
                </a:lnTo>
                <a:lnTo>
                  <a:pt x="5033645" y="7221010"/>
                </a:lnTo>
                <a:lnTo>
                  <a:pt x="0" y="72210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6" name="Freeform 6"/>
          <p:cNvSpPr/>
          <p:nvPr/>
        </p:nvSpPr>
        <p:spPr>
          <a:xfrm>
            <a:off x="7895350" y="2227988"/>
            <a:ext cx="3502629" cy="361562"/>
          </a:xfrm>
          <a:custGeom>
            <a:avLst/>
            <a:gdLst/>
            <a:ahLst/>
            <a:cxnLst/>
            <a:rect l="l" t="t" r="r" b="b"/>
            <a:pathLst>
              <a:path w="3502629" h="361562">
                <a:moveTo>
                  <a:pt x="0" y="0"/>
                </a:moveTo>
                <a:lnTo>
                  <a:pt x="3502628" y="0"/>
                </a:lnTo>
                <a:lnTo>
                  <a:pt x="3502628" y="361561"/>
                </a:lnTo>
                <a:lnTo>
                  <a:pt x="0" y="361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TextBox 7"/>
          <p:cNvSpPr txBox="1"/>
          <p:nvPr/>
        </p:nvSpPr>
        <p:spPr>
          <a:xfrm>
            <a:off x="7436691" y="3610864"/>
            <a:ext cx="4282480" cy="326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9"/>
              </a:lnSpc>
              <a:spcBef>
                <a:spcPct val="0"/>
              </a:spcBef>
            </a:pPr>
            <a:r>
              <a:rPr lang="en-US" sz="2649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Who is someone in your </a:t>
            </a:r>
          </a:p>
          <a:p>
            <a:pPr algn="ctr">
              <a:lnSpc>
                <a:spcPts val="3709"/>
              </a:lnSpc>
              <a:spcBef>
                <a:spcPct val="0"/>
              </a:spcBef>
            </a:pPr>
            <a:r>
              <a:rPr lang="en-US" sz="2649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community that you would </a:t>
            </a:r>
          </a:p>
          <a:p>
            <a:pPr algn="ctr">
              <a:lnSpc>
                <a:spcPts val="3709"/>
              </a:lnSpc>
              <a:spcBef>
                <a:spcPct val="0"/>
              </a:spcBef>
            </a:pPr>
            <a:r>
              <a:rPr lang="en-US" sz="2649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like to get to know better?</a:t>
            </a:r>
          </a:p>
          <a:p>
            <a:pPr algn="ctr">
              <a:lnSpc>
                <a:spcPts val="3709"/>
              </a:lnSpc>
              <a:spcBef>
                <a:spcPct val="0"/>
              </a:spcBef>
            </a:pPr>
            <a:endParaRPr lang="en-US" sz="2649">
              <a:solidFill>
                <a:srgbClr val="000000"/>
              </a:solidFill>
              <a:latin typeface="Aeonik 1 Bold"/>
              <a:ea typeface="Aeonik 1 Bold"/>
              <a:cs typeface="Aeonik 1 Bold"/>
              <a:sym typeface="Aeonik 1 Bold"/>
            </a:endParaRPr>
          </a:p>
          <a:p>
            <a:pPr algn="ctr">
              <a:lnSpc>
                <a:spcPts val="3709"/>
              </a:lnSpc>
              <a:spcBef>
                <a:spcPct val="0"/>
              </a:spcBef>
            </a:pPr>
            <a:r>
              <a:rPr lang="en-US" sz="2649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Ko wai mā tētahi tangata </a:t>
            </a:r>
          </a:p>
          <a:p>
            <a:pPr algn="ctr">
              <a:lnSpc>
                <a:spcPts val="3709"/>
              </a:lnSpc>
              <a:spcBef>
                <a:spcPct val="0"/>
              </a:spcBef>
            </a:pPr>
            <a:r>
              <a:rPr lang="en-US" sz="2649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i tō hapori e hiahiatia ana </a:t>
            </a:r>
          </a:p>
          <a:p>
            <a:pPr algn="ctr">
              <a:lnSpc>
                <a:spcPts val="3709"/>
              </a:lnSpc>
              <a:spcBef>
                <a:spcPct val="0"/>
              </a:spcBef>
            </a:pPr>
            <a:r>
              <a:rPr lang="en-US" sz="2649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te noho tahi atu?</a:t>
            </a:r>
          </a:p>
        </p:txBody>
      </p:sp>
      <p:sp>
        <p:nvSpPr>
          <p:cNvPr id="8" name="Arrow: Bent-Up 7">
            <a:hlinkClick r:id="rId5" action="ppaction://hlinksldjump"/>
            <a:extLst>
              <a:ext uri="{FF2B5EF4-FFF2-40B4-BE49-F238E27FC236}">
                <a16:creationId xmlns:a16="http://schemas.microsoft.com/office/drawing/2014/main" id="{DA0127AE-9A35-9B99-D118-8CA531C56052}"/>
              </a:ext>
            </a:extLst>
          </p:cNvPr>
          <p:cNvSpPr/>
          <p:nvPr/>
        </p:nvSpPr>
        <p:spPr>
          <a:xfrm>
            <a:off x="762000" y="8039100"/>
            <a:ext cx="1447800" cy="137160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4000502" y="-4000502"/>
            <a:ext cx="10286998" cy="18288002"/>
          </a:xfrm>
          <a:custGeom>
            <a:avLst/>
            <a:gdLst/>
            <a:ahLst/>
            <a:cxnLst/>
            <a:rect l="l" t="t" r="r" b="b"/>
            <a:pathLst>
              <a:path w="13164074" h="18608612">
                <a:moveTo>
                  <a:pt x="0" y="18608612"/>
                </a:moveTo>
                <a:lnTo>
                  <a:pt x="13164074" y="18608612"/>
                </a:lnTo>
                <a:lnTo>
                  <a:pt x="13164074" y="0"/>
                </a:lnTo>
                <a:lnTo>
                  <a:pt x="0" y="0"/>
                </a:lnTo>
                <a:lnTo>
                  <a:pt x="0" y="1860861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16864206" y="8627338"/>
            <a:ext cx="814194" cy="1093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3"/>
              </a:lnSpc>
            </a:pPr>
            <a:r>
              <a:rPr lang="en-US" sz="6695" dirty="0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21</a:t>
            </a:r>
          </a:p>
        </p:txBody>
      </p:sp>
      <p:sp>
        <p:nvSpPr>
          <p:cNvPr id="5" name="Freeform 5"/>
          <p:cNvSpPr/>
          <p:nvPr/>
        </p:nvSpPr>
        <p:spPr>
          <a:xfrm>
            <a:off x="7091223" y="1751495"/>
            <a:ext cx="4915730" cy="7051854"/>
          </a:xfrm>
          <a:custGeom>
            <a:avLst/>
            <a:gdLst/>
            <a:ahLst/>
            <a:cxnLst/>
            <a:rect l="l" t="t" r="r" b="b"/>
            <a:pathLst>
              <a:path w="4915730" h="7051854">
                <a:moveTo>
                  <a:pt x="0" y="0"/>
                </a:moveTo>
                <a:lnTo>
                  <a:pt x="4915730" y="0"/>
                </a:lnTo>
                <a:lnTo>
                  <a:pt x="4915730" y="7051854"/>
                </a:lnTo>
                <a:lnTo>
                  <a:pt x="0" y="70518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6" name="Freeform 6"/>
          <p:cNvSpPr/>
          <p:nvPr/>
        </p:nvSpPr>
        <p:spPr>
          <a:xfrm>
            <a:off x="7706130" y="2399820"/>
            <a:ext cx="3502629" cy="361562"/>
          </a:xfrm>
          <a:custGeom>
            <a:avLst/>
            <a:gdLst/>
            <a:ahLst/>
            <a:cxnLst/>
            <a:rect l="l" t="t" r="r" b="b"/>
            <a:pathLst>
              <a:path w="3502629" h="361562">
                <a:moveTo>
                  <a:pt x="0" y="0"/>
                </a:moveTo>
                <a:lnTo>
                  <a:pt x="3502629" y="0"/>
                </a:lnTo>
                <a:lnTo>
                  <a:pt x="3502629" y="361562"/>
                </a:lnTo>
                <a:lnTo>
                  <a:pt x="0" y="3615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TextBox 7"/>
          <p:cNvSpPr txBox="1"/>
          <p:nvPr/>
        </p:nvSpPr>
        <p:spPr>
          <a:xfrm>
            <a:off x="7280882" y="3654442"/>
            <a:ext cx="4353124" cy="2911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What’s the best piece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of advice that someone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has given you?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endParaRPr lang="en-US" sz="2751">
              <a:solidFill>
                <a:srgbClr val="000000"/>
              </a:solidFill>
              <a:latin typeface="Aeonik 1 Bold"/>
              <a:ea typeface="Aeonik 1 Bold"/>
              <a:cs typeface="Aeonik 1 Bold"/>
              <a:sym typeface="Aeonik 1 Bold"/>
            </a:endParaRP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He tino kōrero āwhina kua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tohaina e tētahi ki a koe?</a:t>
            </a:r>
          </a:p>
        </p:txBody>
      </p:sp>
      <p:sp>
        <p:nvSpPr>
          <p:cNvPr id="8" name="Arrow: Bent-Up 7">
            <a:hlinkClick r:id="rId5" action="ppaction://hlinksldjump"/>
            <a:extLst>
              <a:ext uri="{FF2B5EF4-FFF2-40B4-BE49-F238E27FC236}">
                <a16:creationId xmlns:a16="http://schemas.microsoft.com/office/drawing/2014/main" id="{D0DCABB2-7B69-0283-A6AB-C17285BFEF75}"/>
              </a:ext>
            </a:extLst>
          </p:cNvPr>
          <p:cNvSpPr/>
          <p:nvPr/>
        </p:nvSpPr>
        <p:spPr>
          <a:xfrm>
            <a:off x="762000" y="8039100"/>
            <a:ext cx="1447800" cy="137160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4000502" y="-4000502"/>
            <a:ext cx="10286998" cy="18288002"/>
          </a:xfrm>
          <a:custGeom>
            <a:avLst/>
            <a:gdLst/>
            <a:ahLst/>
            <a:cxnLst/>
            <a:rect l="l" t="t" r="r" b="b"/>
            <a:pathLst>
              <a:path w="13164074" h="18608612">
                <a:moveTo>
                  <a:pt x="0" y="18608612"/>
                </a:moveTo>
                <a:lnTo>
                  <a:pt x="13164074" y="18608612"/>
                </a:lnTo>
                <a:lnTo>
                  <a:pt x="13164074" y="0"/>
                </a:lnTo>
                <a:lnTo>
                  <a:pt x="0" y="0"/>
                </a:lnTo>
                <a:lnTo>
                  <a:pt x="0" y="1860861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16781328" y="8627338"/>
            <a:ext cx="955943" cy="1138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3"/>
              </a:lnSpc>
            </a:pPr>
            <a:r>
              <a:rPr lang="en-US" sz="6695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22</a:t>
            </a:r>
          </a:p>
        </p:txBody>
      </p:sp>
      <p:sp>
        <p:nvSpPr>
          <p:cNvPr id="5" name="Freeform 5"/>
          <p:cNvSpPr/>
          <p:nvPr/>
        </p:nvSpPr>
        <p:spPr>
          <a:xfrm>
            <a:off x="7163356" y="1888950"/>
            <a:ext cx="4714594" cy="6763315"/>
          </a:xfrm>
          <a:custGeom>
            <a:avLst/>
            <a:gdLst/>
            <a:ahLst/>
            <a:cxnLst/>
            <a:rect l="l" t="t" r="r" b="b"/>
            <a:pathLst>
              <a:path w="4714594" h="6763315">
                <a:moveTo>
                  <a:pt x="0" y="0"/>
                </a:moveTo>
                <a:lnTo>
                  <a:pt x="4714595" y="0"/>
                </a:lnTo>
                <a:lnTo>
                  <a:pt x="4714595" y="6763315"/>
                </a:lnTo>
                <a:lnTo>
                  <a:pt x="0" y="67633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6" name="Freeform 6"/>
          <p:cNvSpPr/>
          <p:nvPr/>
        </p:nvSpPr>
        <p:spPr>
          <a:xfrm>
            <a:off x="7713220" y="2399820"/>
            <a:ext cx="3502629" cy="361562"/>
          </a:xfrm>
          <a:custGeom>
            <a:avLst/>
            <a:gdLst/>
            <a:ahLst/>
            <a:cxnLst/>
            <a:rect l="l" t="t" r="r" b="b"/>
            <a:pathLst>
              <a:path w="3502629" h="361562">
                <a:moveTo>
                  <a:pt x="0" y="0"/>
                </a:moveTo>
                <a:lnTo>
                  <a:pt x="3502629" y="0"/>
                </a:lnTo>
                <a:lnTo>
                  <a:pt x="3502629" y="361562"/>
                </a:lnTo>
                <a:lnTo>
                  <a:pt x="0" y="3615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TextBox 7"/>
          <p:cNvSpPr txBox="1"/>
          <p:nvPr/>
        </p:nvSpPr>
        <p:spPr>
          <a:xfrm>
            <a:off x="7163356" y="4308189"/>
            <a:ext cx="4602356" cy="2082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What would be your ideal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way to spend the weekend?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Whakamōhio mai te āhua o tō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tīno rangi whakataa?</a:t>
            </a:r>
          </a:p>
        </p:txBody>
      </p:sp>
      <p:sp>
        <p:nvSpPr>
          <p:cNvPr id="8" name="Arrow: Bent-Up 7">
            <a:hlinkClick r:id="rId5" action="ppaction://hlinksldjump"/>
            <a:extLst>
              <a:ext uri="{FF2B5EF4-FFF2-40B4-BE49-F238E27FC236}">
                <a16:creationId xmlns:a16="http://schemas.microsoft.com/office/drawing/2014/main" id="{124A0057-867F-988D-EE63-35F302094EC7}"/>
              </a:ext>
            </a:extLst>
          </p:cNvPr>
          <p:cNvSpPr/>
          <p:nvPr/>
        </p:nvSpPr>
        <p:spPr>
          <a:xfrm>
            <a:off x="762000" y="8039100"/>
            <a:ext cx="1447800" cy="137160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4000502" y="-4000502"/>
            <a:ext cx="10286998" cy="18288002"/>
          </a:xfrm>
          <a:custGeom>
            <a:avLst/>
            <a:gdLst/>
            <a:ahLst/>
            <a:cxnLst/>
            <a:rect l="l" t="t" r="r" b="b"/>
            <a:pathLst>
              <a:path w="13164074" h="18608612">
                <a:moveTo>
                  <a:pt x="0" y="18608612"/>
                </a:moveTo>
                <a:lnTo>
                  <a:pt x="13164074" y="18608612"/>
                </a:lnTo>
                <a:lnTo>
                  <a:pt x="13164074" y="0"/>
                </a:lnTo>
                <a:lnTo>
                  <a:pt x="0" y="0"/>
                </a:lnTo>
                <a:lnTo>
                  <a:pt x="0" y="1860861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16770257" y="8627338"/>
            <a:ext cx="978086" cy="1138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3"/>
              </a:lnSpc>
            </a:pPr>
            <a:r>
              <a:rPr lang="en-US" sz="6695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23</a:t>
            </a:r>
          </a:p>
        </p:txBody>
      </p:sp>
      <p:sp>
        <p:nvSpPr>
          <p:cNvPr id="5" name="Freeform 5"/>
          <p:cNvSpPr/>
          <p:nvPr/>
        </p:nvSpPr>
        <p:spPr>
          <a:xfrm>
            <a:off x="6947009" y="1987847"/>
            <a:ext cx="4714594" cy="6763315"/>
          </a:xfrm>
          <a:custGeom>
            <a:avLst/>
            <a:gdLst/>
            <a:ahLst/>
            <a:cxnLst/>
            <a:rect l="l" t="t" r="r" b="b"/>
            <a:pathLst>
              <a:path w="4714594" h="6763315">
                <a:moveTo>
                  <a:pt x="0" y="0"/>
                </a:moveTo>
                <a:lnTo>
                  <a:pt x="4714594" y="0"/>
                </a:lnTo>
                <a:lnTo>
                  <a:pt x="4714594" y="6763316"/>
                </a:lnTo>
                <a:lnTo>
                  <a:pt x="0" y="67633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6" name="Freeform 6"/>
          <p:cNvSpPr/>
          <p:nvPr/>
        </p:nvSpPr>
        <p:spPr>
          <a:xfrm>
            <a:off x="7552992" y="2548742"/>
            <a:ext cx="3502629" cy="361562"/>
          </a:xfrm>
          <a:custGeom>
            <a:avLst/>
            <a:gdLst/>
            <a:ahLst/>
            <a:cxnLst/>
            <a:rect l="l" t="t" r="r" b="b"/>
            <a:pathLst>
              <a:path w="3502629" h="361562">
                <a:moveTo>
                  <a:pt x="0" y="0"/>
                </a:moveTo>
                <a:lnTo>
                  <a:pt x="3502628" y="0"/>
                </a:lnTo>
                <a:lnTo>
                  <a:pt x="3502628" y="361561"/>
                </a:lnTo>
                <a:lnTo>
                  <a:pt x="0" y="361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TextBox 7"/>
          <p:cNvSpPr txBox="1"/>
          <p:nvPr/>
        </p:nvSpPr>
        <p:spPr>
          <a:xfrm>
            <a:off x="7251198" y="4001732"/>
            <a:ext cx="3968750" cy="267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1"/>
              </a:lnSpc>
              <a:spcBef>
                <a:spcPct val="0"/>
              </a:spcBef>
            </a:pPr>
            <a:r>
              <a:rPr lang="en-US" sz="25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What is something you </a:t>
            </a:r>
          </a:p>
          <a:p>
            <a:pPr algn="ctr">
              <a:lnSpc>
                <a:spcPts val="3571"/>
              </a:lnSpc>
              <a:spcBef>
                <a:spcPct val="0"/>
              </a:spcBef>
            </a:pPr>
            <a:r>
              <a:rPr lang="en-US" sz="25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do in your spare time that </a:t>
            </a:r>
          </a:p>
          <a:p>
            <a:pPr algn="ctr">
              <a:lnSpc>
                <a:spcPts val="3571"/>
              </a:lnSpc>
              <a:spcBef>
                <a:spcPct val="0"/>
              </a:spcBef>
            </a:pPr>
            <a:r>
              <a:rPr lang="en-US" sz="25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you really enjoy? </a:t>
            </a:r>
          </a:p>
          <a:p>
            <a:pPr algn="ctr">
              <a:lnSpc>
                <a:spcPts val="3571"/>
              </a:lnSpc>
              <a:spcBef>
                <a:spcPct val="0"/>
              </a:spcBef>
            </a:pPr>
            <a:endParaRPr lang="en-US" sz="2551">
              <a:solidFill>
                <a:srgbClr val="000000"/>
              </a:solidFill>
              <a:latin typeface="Aeonik 1 Bold"/>
              <a:ea typeface="Aeonik 1 Bold"/>
              <a:cs typeface="Aeonik 1 Bold"/>
              <a:sym typeface="Aeonik 1 Bold"/>
            </a:endParaRPr>
          </a:p>
          <a:p>
            <a:pPr algn="ctr">
              <a:lnSpc>
                <a:spcPts val="3571"/>
              </a:lnSpc>
              <a:spcBef>
                <a:spcPct val="0"/>
              </a:spcBef>
            </a:pPr>
            <a:r>
              <a:rPr lang="en-US" sz="25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He aha tō tino runaruna </a:t>
            </a:r>
          </a:p>
          <a:p>
            <a:pPr algn="ctr">
              <a:lnSpc>
                <a:spcPts val="3571"/>
              </a:lnSpc>
              <a:spcBef>
                <a:spcPct val="0"/>
              </a:spcBef>
            </a:pPr>
            <a:r>
              <a:rPr lang="en-US" sz="25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i a koe e wātea ana?</a:t>
            </a:r>
          </a:p>
        </p:txBody>
      </p:sp>
      <p:sp>
        <p:nvSpPr>
          <p:cNvPr id="8" name="Arrow: Bent-Up 7">
            <a:hlinkClick r:id="rId5" action="ppaction://hlinksldjump"/>
            <a:extLst>
              <a:ext uri="{FF2B5EF4-FFF2-40B4-BE49-F238E27FC236}">
                <a16:creationId xmlns:a16="http://schemas.microsoft.com/office/drawing/2014/main" id="{5DA00A9A-FBD6-77C6-2DC8-6AEA21D9B2F6}"/>
              </a:ext>
            </a:extLst>
          </p:cNvPr>
          <p:cNvSpPr/>
          <p:nvPr/>
        </p:nvSpPr>
        <p:spPr>
          <a:xfrm>
            <a:off x="762000" y="8039100"/>
            <a:ext cx="1447800" cy="137160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4000502" y="-4000502"/>
            <a:ext cx="10286998" cy="18288002"/>
          </a:xfrm>
          <a:custGeom>
            <a:avLst/>
            <a:gdLst/>
            <a:ahLst/>
            <a:cxnLst/>
            <a:rect l="l" t="t" r="r" b="b"/>
            <a:pathLst>
              <a:path w="13164074" h="18608612">
                <a:moveTo>
                  <a:pt x="0" y="18608612"/>
                </a:moveTo>
                <a:lnTo>
                  <a:pt x="13164074" y="18608612"/>
                </a:lnTo>
                <a:lnTo>
                  <a:pt x="13164074" y="0"/>
                </a:lnTo>
                <a:lnTo>
                  <a:pt x="0" y="0"/>
                </a:lnTo>
                <a:lnTo>
                  <a:pt x="0" y="1860861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16762190" y="8627338"/>
            <a:ext cx="994219" cy="1138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3"/>
              </a:lnSpc>
            </a:pPr>
            <a:r>
              <a:rPr lang="en-US" sz="6695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24</a:t>
            </a:r>
          </a:p>
        </p:txBody>
      </p:sp>
      <p:sp>
        <p:nvSpPr>
          <p:cNvPr id="5" name="Freeform 5"/>
          <p:cNvSpPr/>
          <p:nvPr/>
        </p:nvSpPr>
        <p:spPr>
          <a:xfrm>
            <a:off x="7162800" y="1864023"/>
            <a:ext cx="4714594" cy="6763315"/>
          </a:xfrm>
          <a:custGeom>
            <a:avLst/>
            <a:gdLst/>
            <a:ahLst/>
            <a:cxnLst/>
            <a:rect l="l" t="t" r="r" b="b"/>
            <a:pathLst>
              <a:path w="4714594" h="6763315">
                <a:moveTo>
                  <a:pt x="0" y="0"/>
                </a:moveTo>
                <a:lnTo>
                  <a:pt x="4714595" y="0"/>
                </a:lnTo>
                <a:lnTo>
                  <a:pt x="4714595" y="6763316"/>
                </a:lnTo>
                <a:lnTo>
                  <a:pt x="0" y="67633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6" name="Freeform 6"/>
          <p:cNvSpPr/>
          <p:nvPr/>
        </p:nvSpPr>
        <p:spPr>
          <a:xfrm>
            <a:off x="7719210" y="2553089"/>
            <a:ext cx="3502629" cy="361562"/>
          </a:xfrm>
          <a:custGeom>
            <a:avLst/>
            <a:gdLst/>
            <a:ahLst/>
            <a:cxnLst/>
            <a:rect l="l" t="t" r="r" b="b"/>
            <a:pathLst>
              <a:path w="3502629" h="361562">
                <a:moveTo>
                  <a:pt x="0" y="0"/>
                </a:moveTo>
                <a:lnTo>
                  <a:pt x="3502629" y="0"/>
                </a:lnTo>
                <a:lnTo>
                  <a:pt x="3502629" y="361562"/>
                </a:lnTo>
                <a:lnTo>
                  <a:pt x="0" y="3615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TextBox 7"/>
          <p:cNvSpPr txBox="1"/>
          <p:nvPr/>
        </p:nvSpPr>
        <p:spPr>
          <a:xfrm>
            <a:off x="7543800" y="3695700"/>
            <a:ext cx="3678039" cy="339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 dirty="0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What is something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 dirty="0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you loved doing when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 dirty="0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you were little?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endParaRPr lang="en-US" sz="2751" dirty="0">
              <a:solidFill>
                <a:srgbClr val="000000"/>
              </a:solidFill>
              <a:latin typeface="Aeonik 1 Bold"/>
              <a:ea typeface="Aeonik 1 Bold"/>
              <a:cs typeface="Aeonik 1 Bold"/>
              <a:sym typeface="Aeonik 1 Bold"/>
            </a:endParaRP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 dirty="0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I a </a:t>
            </a:r>
            <a:r>
              <a:rPr lang="en-US" sz="2751" dirty="0" err="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koe</a:t>
            </a:r>
            <a:r>
              <a:rPr lang="en-US" sz="2751" dirty="0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 e tamariki ana,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 dirty="0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e </a:t>
            </a:r>
            <a:r>
              <a:rPr lang="en-US" sz="2751" dirty="0" err="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ngākau</a:t>
            </a:r>
            <a:r>
              <a:rPr lang="en-US" sz="2751" dirty="0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 </a:t>
            </a:r>
            <a:r>
              <a:rPr lang="en-US" sz="2751" dirty="0" err="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nui</a:t>
            </a:r>
            <a:r>
              <a:rPr lang="en-US" sz="2751" dirty="0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 ana </a:t>
            </a:r>
            <a:r>
              <a:rPr lang="en-US" sz="2751" dirty="0" err="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koe</a:t>
            </a:r>
            <a:r>
              <a:rPr lang="en-US" sz="2751" dirty="0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 dirty="0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ki </a:t>
            </a:r>
            <a:r>
              <a:rPr lang="en-US" sz="2751" dirty="0" err="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te</a:t>
            </a:r>
            <a:r>
              <a:rPr lang="en-US" sz="2751" dirty="0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 aha? </a:t>
            </a:r>
          </a:p>
        </p:txBody>
      </p:sp>
      <p:sp>
        <p:nvSpPr>
          <p:cNvPr id="8" name="Arrow: Bent-Up 7">
            <a:hlinkClick r:id="rId5" action="ppaction://hlinksldjump"/>
            <a:extLst>
              <a:ext uri="{FF2B5EF4-FFF2-40B4-BE49-F238E27FC236}">
                <a16:creationId xmlns:a16="http://schemas.microsoft.com/office/drawing/2014/main" id="{A3647437-E5D8-7C43-C6A8-D1BCE6F00F00}"/>
              </a:ext>
            </a:extLst>
          </p:cNvPr>
          <p:cNvSpPr/>
          <p:nvPr/>
        </p:nvSpPr>
        <p:spPr>
          <a:xfrm>
            <a:off x="762000" y="8039100"/>
            <a:ext cx="1447800" cy="137160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3979069" y="-4021931"/>
            <a:ext cx="10329862" cy="18288000"/>
          </a:xfrm>
          <a:custGeom>
            <a:avLst/>
            <a:gdLst/>
            <a:ahLst/>
            <a:cxnLst/>
            <a:rect l="l" t="t" r="r" b="b"/>
            <a:pathLst>
              <a:path w="13164074" h="18608612">
                <a:moveTo>
                  <a:pt x="0" y="18608612"/>
                </a:moveTo>
                <a:lnTo>
                  <a:pt x="13164074" y="18608612"/>
                </a:lnTo>
                <a:lnTo>
                  <a:pt x="13164074" y="0"/>
                </a:lnTo>
                <a:lnTo>
                  <a:pt x="0" y="0"/>
                </a:lnTo>
                <a:lnTo>
                  <a:pt x="0" y="1860861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endParaRPr lang="en-NZ" dirty="0"/>
          </a:p>
        </p:txBody>
      </p:sp>
      <p:sp>
        <p:nvSpPr>
          <p:cNvPr id="3" name="Freeform 3"/>
          <p:cNvSpPr/>
          <p:nvPr/>
        </p:nvSpPr>
        <p:spPr>
          <a:xfrm>
            <a:off x="685800" y="8693810"/>
            <a:ext cx="2508942" cy="1059790"/>
          </a:xfrm>
          <a:custGeom>
            <a:avLst/>
            <a:gdLst/>
            <a:ahLst/>
            <a:cxnLst/>
            <a:rect l="l" t="t" r="r" b="b"/>
            <a:pathLst>
              <a:path w="2508942" h="1059790">
                <a:moveTo>
                  <a:pt x="0" y="0"/>
                </a:moveTo>
                <a:lnTo>
                  <a:pt x="2508942" y="0"/>
                </a:lnTo>
                <a:lnTo>
                  <a:pt x="2508942" y="1059789"/>
                </a:lnTo>
                <a:lnTo>
                  <a:pt x="0" y="1059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NZ"/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006135"/>
              </p:ext>
            </p:extLst>
          </p:nvPr>
        </p:nvGraphicFramePr>
        <p:xfrm>
          <a:off x="13635928" y="1028700"/>
          <a:ext cx="3247602" cy="8724900"/>
        </p:xfrm>
        <a:graphic>
          <a:graphicData uri="http://schemas.openxmlformats.org/drawingml/2006/table">
            <a:tbl>
              <a:tblPr/>
              <a:tblGrid>
                <a:gridCol w="1623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7075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eonik 1 Bold"/>
                          <a:ea typeface="Aeonik 1 Bold"/>
                          <a:cs typeface="Aeonik 1 Bold"/>
                          <a:sym typeface="Aeonik 1 Bold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eonik 1 Bold"/>
                          <a:ea typeface="Aeonik 1 Bold"/>
                          <a:cs typeface="Aeonik 1 Bold"/>
                          <a:sym typeface="Aeonik 1 Bold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Q13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075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eonik 1 Bold"/>
                          <a:ea typeface="Aeonik 1 Bold"/>
                          <a:cs typeface="Aeonik 1 Bold"/>
                          <a:sym typeface="Aeonik 1 Bold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Q2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3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eonik 1 Bold"/>
                          <a:ea typeface="Aeonik 1 Bold"/>
                          <a:cs typeface="Aeonik 1 Bold"/>
                          <a:sym typeface="Aeonik 1 Bold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Q14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075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eonik 1 Bold"/>
                          <a:ea typeface="Aeonik 1 Bold"/>
                          <a:cs typeface="Aeonik 1 Bold"/>
                          <a:sym typeface="Aeonik 1 Bold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Q3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eonik 1 Bold"/>
                          <a:ea typeface="Aeonik 1 Bold"/>
                          <a:cs typeface="Aeonik 1 Bold"/>
                          <a:sym typeface="Aeonik 1 Bold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Q15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075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eonik 1 Bold"/>
                          <a:ea typeface="Aeonik 1 Bold"/>
                          <a:cs typeface="Aeonik 1 Bold"/>
                          <a:sym typeface="Aeonik 1 Bold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eonik 1 Bold"/>
                          <a:ea typeface="Aeonik 1 Bold"/>
                          <a:cs typeface="Aeonik 1 Bold"/>
                          <a:sym typeface="Aeonik 1 Bold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Q16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075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eonik 1 Bold"/>
                          <a:ea typeface="Aeonik 1 Bold"/>
                          <a:cs typeface="Aeonik 1 Bold"/>
                          <a:sym typeface="Aeonik 1 Bold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eonik 1 Bold"/>
                          <a:ea typeface="Aeonik 1 Bold"/>
                          <a:cs typeface="Aeonik 1 Bold"/>
                          <a:sym typeface="Aeonik 1 Bold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Q17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075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eonik 1 Bold"/>
                          <a:ea typeface="Aeonik 1 Bold"/>
                          <a:cs typeface="Aeonik 1 Bold"/>
                          <a:sym typeface="Aeonik 1 Bold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Q6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3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eonik 1 Bold"/>
                          <a:ea typeface="Aeonik 1 Bold"/>
                          <a:cs typeface="Aeonik 1 Bold"/>
                          <a:sym typeface="Aeonik 1 Bold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Q18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7075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eonik 1 Bold"/>
                          <a:ea typeface="Aeonik 1 Bold"/>
                          <a:cs typeface="Aeonik 1 Bold"/>
                          <a:sym typeface="Aeonik 1 Bold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Q7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eonik 1 Bold"/>
                          <a:ea typeface="Aeonik 1 Bold"/>
                          <a:cs typeface="Aeonik 1 Bold"/>
                          <a:sym typeface="Aeonik 1 Bold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Q19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7075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eonik 1 Bold"/>
                          <a:ea typeface="Aeonik 1 Bold"/>
                          <a:cs typeface="Aeonik 1 Bold"/>
                          <a:sym typeface="Aeonik 1 Bold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Q8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eonik 1 Bold"/>
                          <a:ea typeface="Aeonik 1 Bold"/>
                          <a:cs typeface="Aeonik 1 Bold"/>
                          <a:sym typeface="Aeonik 1 Bold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Q20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7075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eonik 1 Bold"/>
                          <a:ea typeface="Aeonik 1 Bold"/>
                          <a:cs typeface="Aeonik 1 Bold"/>
                          <a:sym typeface="Aeonik 1 Bold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Q9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eonik 1 Bold"/>
                          <a:ea typeface="Aeonik 1 Bold"/>
                          <a:cs typeface="Aeonik 1 Bold"/>
                          <a:sym typeface="Aeonik 1 Bold"/>
                          <a:hlinkClick r:id="rId2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Q21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7075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eonik 1 Bold"/>
                          <a:ea typeface="Aeonik 1 Bold"/>
                          <a:cs typeface="Aeonik 1 Bold"/>
                          <a:sym typeface="Aeonik 1 Bold"/>
                          <a:hlinkClick r:id="rId2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Q10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3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eonik 1 Bold"/>
                          <a:ea typeface="Aeonik 1 Bold"/>
                          <a:cs typeface="Aeonik 1 Bold"/>
                          <a:sym typeface="Aeonik 1 Bold"/>
                          <a:hlinkClick r:id="rId2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Q22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7075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eonik 1 Bold"/>
                          <a:ea typeface="Aeonik 1 Bold"/>
                          <a:cs typeface="Aeonik 1 Bold"/>
                          <a:sym typeface="Aeonik 1 Bold"/>
                          <a:hlinkClick r:id="rId2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Q11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eonik 1 Bold"/>
                          <a:ea typeface="Aeonik 1 Bold"/>
                          <a:cs typeface="Aeonik 1 Bold"/>
                          <a:sym typeface="Aeonik 1 Bold"/>
                          <a:hlinkClick r:id="rId2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Q23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7075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eonik 1 Bold"/>
                          <a:ea typeface="Aeonik 1 Bold"/>
                          <a:cs typeface="Aeonik 1 Bold"/>
                          <a:sym typeface="Aeonik 1 Bold"/>
                          <a:hlinkClick r:id="rId2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Q12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eonik 1 Bold"/>
                          <a:ea typeface="Aeonik 1 Bold"/>
                          <a:cs typeface="Aeonik 1 Bold"/>
                          <a:sym typeface="Aeonik 1 Bold"/>
                          <a:hlinkClick r:id="rId2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Q24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9139238" y="4739640"/>
            <a:ext cx="9525" cy="721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3834701" y="278924"/>
            <a:ext cx="2850056" cy="53784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Fraunces 144pt Soft Italics"/>
                <a:ea typeface="Fraunces 144pt Soft Italics"/>
                <a:cs typeface="Fraunces 144pt Soft Italics"/>
                <a:sym typeface="Fraunces 144pt Soft Italics"/>
              </a:rPr>
              <a:t>Question index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1D15ED-095D-2971-8BE5-40964878603E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21987" t="7970" r="21987" b="7970"/>
          <a:stretch/>
        </p:blipFill>
        <p:spPr>
          <a:xfrm>
            <a:off x="3423794" y="835819"/>
            <a:ext cx="8807664" cy="8807664"/>
          </a:xfrm>
          <a:prstGeom prst="ellipse">
            <a:avLst/>
          </a:prstGeom>
        </p:spPr>
      </p:pic>
      <p:sp>
        <p:nvSpPr>
          <p:cNvPr id="14" name="Spin the kōrero wheel">
            <a:extLst>
              <a:ext uri="{FF2B5EF4-FFF2-40B4-BE49-F238E27FC236}">
                <a16:creationId xmlns:a16="http://schemas.microsoft.com/office/drawing/2014/main" id="{D2F0A214-1A05-250F-CA3D-F6D4CFEC4AD6}"/>
              </a:ext>
            </a:extLst>
          </p:cNvPr>
          <p:cNvSpPr/>
          <p:nvPr/>
        </p:nvSpPr>
        <p:spPr>
          <a:xfrm>
            <a:off x="6022173" y="3411430"/>
            <a:ext cx="3610906" cy="3570817"/>
          </a:xfrm>
          <a:prstGeom prst="ellipse">
            <a:avLst/>
          </a:prstGeom>
          <a:solidFill>
            <a:srgbClr val="E5C3DC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000" dirty="0">
                <a:solidFill>
                  <a:schemeClr val="tx1"/>
                </a:solidFill>
                <a:latin typeface="Aeonik 1 Bold" panose="020B0604020202020204" charset="0"/>
              </a:rPr>
              <a:t>Spin the kōrero wheel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43EE5772-F8AF-C660-ADD4-CC04A1A49CD6}"/>
              </a:ext>
            </a:extLst>
          </p:cNvPr>
          <p:cNvSpPr/>
          <p:nvPr/>
        </p:nvSpPr>
        <p:spPr>
          <a:xfrm>
            <a:off x="114299" y="4739639"/>
            <a:ext cx="4008079" cy="914400"/>
          </a:xfrm>
          <a:prstGeom prst="homePlate">
            <a:avLst>
              <a:gd name="adj" fmla="val 187500"/>
            </a:avLst>
          </a:prstGeom>
          <a:solidFill>
            <a:srgbClr val="C9A3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4000502" y="-4000502"/>
            <a:ext cx="10286998" cy="18288002"/>
          </a:xfrm>
          <a:custGeom>
            <a:avLst/>
            <a:gdLst/>
            <a:ahLst/>
            <a:cxnLst/>
            <a:rect l="l" t="t" r="r" b="b"/>
            <a:pathLst>
              <a:path w="13164074" h="18608612">
                <a:moveTo>
                  <a:pt x="0" y="18608612"/>
                </a:moveTo>
                <a:lnTo>
                  <a:pt x="13164074" y="18608612"/>
                </a:lnTo>
                <a:lnTo>
                  <a:pt x="13164074" y="0"/>
                </a:lnTo>
                <a:lnTo>
                  <a:pt x="0" y="0"/>
                </a:lnTo>
                <a:lnTo>
                  <a:pt x="0" y="1860861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Freeform 3"/>
          <p:cNvSpPr/>
          <p:nvPr/>
        </p:nvSpPr>
        <p:spPr>
          <a:xfrm>
            <a:off x="6442792" y="1416645"/>
            <a:ext cx="5402416" cy="7745400"/>
          </a:xfrm>
          <a:custGeom>
            <a:avLst/>
            <a:gdLst/>
            <a:ahLst/>
            <a:cxnLst/>
            <a:rect l="l" t="t" r="r" b="b"/>
            <a:pathLst>
              <a:path w="5402416" h="7745400">
                <a:moveTo>
                  <a:pt x="0" y="0"/>
                </a:moveTo>
                <a:lnTo>
                  <a:pt x="5402416" y="0"/>
                </a:lnTo>
                <a:lnTo>
                  <a:pt x="5402416" y="7745400"/>
                </a:lnTo>
                <a:lnTo>
                  <a:pt x="0" y="7745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Freeform 4"/>
          <p:cNvSpPr/>
          <p:nvPr/>
        </p:nvSpPr>
        <p:spPr>
          <a:xfrm>
            <a:off x="7480295" y="2501661"/>
            <a:ext cx="3502629" cy="361562"/>
          </a:xfrm>
          <a:custGeom>
            <a:avLst/>
            <a:gdLst/>
            <a:ahLst/>
            <a:cxnLst/>
            <a:rect l="l" t="t" r="r" b="b"/>
            <a:pathLst>
              <a:path w="3502629" h="361562">
                <a:moveTo>
                  <a:pt x="0" y="0"/>
                </a:moveTo>
                <a:lnTo>
                  <a:pt x="3502629" y="0"/>
                </a:lnTo>
                <a:lnTo>
                  <a:pt x="3502629" y="361561"/>
                </a:lnTo>
                <a:lnTo>
                  <a:pt x="0" y="361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TextBox 5"/>
          <p:cNvSpPr txBox="1"/>
          <p:nvPr/>
        </p:nvSpPr>
        <p:spPr>
          <a:xfrm>
            <a:off x="17011702" y="8627338"/>
            <a:ext cx="312216" cy="1138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3"/>
              </a:lnSpc>
            </a:pPr>
            <a:r>
              <a:rPr lang="en-US" sz="6695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08955" y="3557400"/>
            <a:ext cx="3973968" cy="339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What’s something nice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that someone has done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for you lately?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endParaRPr lang="en-US" sz="2751">
              <a:solidFill>
                <a:srgbClr val="000000"/>
              </a:solidFill>
              <a:latin typeface="Aeonik 1 Bold"/>
              <a:ea typeface="Aeonik 1 Bold"/>
              <a:cs typeface="Aeonik 1 Bold"/>
              <a:sym typeface="Aeonik 1 Bold"/>
            </a:endParaRP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I ēnei rangi tata nei, he aha tētahi mea pai kua mahia e tētahi mōu?</a:t>
            </a:r>
          </a:p>
        </p:txBody>
      </p:sp>
      <p:sp>
        <p:nvSpPr>
          <p:cNvPr id="7" name="Arrow: Bent-Up 6">
            <a:hlinkClick r:id="rId5" action="ppaction://hlinksldjump"/>
            <a:extLst>
              <a:ext uri="{FF2B5EF4-FFF2-40B4-BE49-F238E27FC236}">
                <a16:creationId xmlns:a16="http://schemas.microsoft.com/office/drawing/2014/main" id="{E5E730A4-15F0-DE44-AAF0-B0C2474C61CA}"/>
              </a:ext>
            </a:extLst>
          </p:cNvPr>
          <p:cNvSpPr/>
          <p:nvPr/>
        </p:nvSpPr>
        <p:spPr>
          <a:xfrm>
            <a:off x="762000" y="8039100"/>
            <a:ext cx="1447800" cy="137160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3958806" y="-4042198"/>
            <a:ext cx="10286998" cy="18371394"/>
          </a:xfrm>
          <a:custGeom>
            <a:avLst/>
            <a:gdLst/>
            <a:ahLst/>
            <a:cxnLst/>
            <a:rect l="l" t="t" r="r" b="b"/>
            <a:pathLst>
              <a:path w="13164074" h="18608612">
                <a:moveTo>
                  <a:pt x="0" y="18608612"/>
                </a:moveTo>
                <a:lnTo>
                  <a:pt x="13164074" y="18608612"/>
                </a:lnTo>
                <a:lnTo>
                  <a:pt x="13164074" y="0"/>
                </a:lnTo>
                <a:lnTo>
                  <a:pt x="0" y="0"/>
                </a:lnTo>
                <a:lnTo>
                  <a:pt x="0" y="1860861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Freeform 4"/>
          <p:cNvSpPr/>
          <p:nvPr/>
        </p:nvSpPr>
        <p:spPr>
          <a:xfrm>
            <a:off x="6611476" y="1402370"/>
            <a:ext cx="5218876" cy="7482259"/>
          </a:xfrm>
          <a:custGeom>
            <a:avLst/>
            <a:gdLst/>
            <a:ahLst/>
            <a:cxnLst/>
            <a:rect l="l" t="t" r="r" b="b"/>
            <a:pathLst>
              <a:path w="5218876" h="7482259">
                <a:moveTo>
                  <a:pt x="0" y="0"/>
                </a:moveTo>
                <a:lnTo>
                  <a:pt x="5218876" y="0"/>
                </a:lnTo>
                <a:lnTo>
                  <a:pt x="5218876" y="7482260"/>
                </a:lnTo>
                <a:lnTo>
                  <a:pt x="0" y="74822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TextBox 5"/>
          <p:cNvSpPr txBox="1"/>
          <p:nvPr/>
        </p:nvSpPr>
        <p:spPr>
          <a:xfrm>
            <a:off x="16928825" y="8627338"/>
            <a:ext cx="477972" cy="1138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3"/>
              </a:lnSpc>
            </a:pPr>
            <a:r>
              <a:rPr lang="en-US" sz="6695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157016" y="3714084"/>
            <a:ext cx="3973968" cy="339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1"/>
              </a:lnSpc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How do you keep in </a:t>
            </a:r>
          </a:p>
          <a:p>
            <a:pPr algn="ctr">
              <a:lnSpc>
                <a:spcPts val="3851"/>
              </a:lnSpc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touch with the people </a:t>
            </a:r>
          </a:p>
          <a:p>
            <a:pPr algn="ctr">
              <a:lnSpc>
                <a:spcPts val="3851"/>
              </a:lnSpc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in your life? </a:t>
            </a:r>
          </a:p>
          <a:p>
            <a:pPr algn="ctr">
              <a:lnSpc>
                <a:spcPts val="3851"/>
              </a:lnSpc>
            </a:pPr>
            <a:endParaRPr lang="en-US" sz="2751">
              <a:solidFill>
                <a:srgbClr val="000000"/>
              </a:solidFill>
              <a:latin typeface="Aeonik 1 Bold"/>
              <a:ea typeface="Aeonik 1 Bold"/>
              <a:cs typeface="Aeonik 1 Bold"/>
              <a:sym typeface="Aeonik 1 Bold"/>
            </a:endParaRPr>
          </a:p>
          <a:p>
            <a:pPr algn="ctr">
              <a:lnSpc>
                <a:spcPts val="3851"/>
              </a:lnSpc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Ka pēhea koe e </a:t>
            </a:r>
          </a:p>
          <a:p>
            <a:pPr algn="ctr">
              <a:lnSpc>
                <a:spcPts val="3851"/>
              </a:lnSpc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tūhono ai ki tō whānau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me ō hoa?</a:t>
            </a:r>
          </a:p>
        </p:txBody>
      </p:sp>
      <p:sp>
        <p:nvSpPr>
          <p:cNvPr id="7" name="Freeform 7"/>
          <p:cNvSpPr/>
          <p:nvPr/>
        </p:nvSpPr>
        <p:spPr>
          <a:xfrm>
            <a:off x="7392686" y="2672781"/>
            <a:ext cx="3502629" cy="361562"/>
          </a:xfrm>
          <a:custGeom>
            <a:avLst/>
            <a:gdLst/>
            <a:ahLst/>
            <a:cxnLst/>
            <a:rect l="l" t="t" r="r" b="b"/>
            <a:pathLst>
              <a:path w="3502629" h="361562">
                <a:moveTo>
                  <a:pt x="0" y="0"/>
                </a:moveTo>
                <a:lnTo>
                  <a:pt x="3502628" y="0"/>
                </a:lnTo>
                <a:lnTo>
                  <a:pt x="3502628" y="361561"/>
                </a:lnTo>
                <a:lnTo>
                  <a:pt x="0" y="361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Arrow: Bent-Up 7">
            <a:hlinkClick r:id="rId5" action="ppaction://hlinksldjump"/>
            <a:extLst>
              <a:ext uri="{FF2B5EF4-FFF2-40B4-BE49-F238E27FC236}">
                <a16:creationId xmlns:a16="http://schemas.microsoft.com/office/drawing/2014/main" id="{EE1875EF-D4FC-C7C3-24BF-73E1BB3121E8}"/>
              </a:ext>
            </a:extLst>
          </p:cNvPr>
          <p:cNvSpPr/>
          <p:nvPr/>
        </p:nvSpPr>
        <p:spPr>
          <a:xfrm>
            <a:off x="762000" y="8039100"/>
            <a:ext cx="1447800" cy="137160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3958803" y="-4042198"/>
            <a:ext cx="10287003" cy="18371394"/>
          </a:xfrm>
          <a:custGeom>
            <a:avLst/>
            <a:gdLst/>
            <a:ahLst/>
            <a:cxnLst/>
            <a:rect l="l" t="t" r="r" b="b"/>
            <a:pathLst>
              <a:path w="13164074" h="18608612">
                <a:moveTo>
                  <a:pt x="0" y="18608612"/>
                </a:moveTo>
                <a:lnTo>
                  <a:pt x="13164074" y="18608612"/>
                </a:lnTo>
                <a:lnTo>
                  <a:pt x="13164074" y="0"/>
                </a:lnTo>
                <a:lnTo>
                  <a:pt x="0" y="0"/>
                </a:lnTo>
                <a:lnTo>
                  <a:pt x="0" y="1860861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Freeform 4"/>
          <p:cNvSpPr/>
          <p:nvPr/>
        </p:nvSpPr>
        <p:spPr>
          <a:xfrm>
            <a:off x="6495517" y="1178435"/>
            <a:ext cx="5450794" cy="7814759"/>
          </a:xfrm>
          <a:custGeom>
            <a:avLst/>
            <a:gdLst/>
            <a:ahLst/>
            <a:cxnLst/>
            <a:rect l="l" t="t" r="r" b="b"/>
            <a:pathLst>
              <a:path w="5450794" h="7814759">
                <a:moveTo>
                  <a:pt x="0" y="0"/>
                </a:moveTo>
                <a:lnTo>
                  <a:pt x="5450794" y="0"/>
                </a:lnTo>
                <a:lnTo>
                  <a:pt x="5450794" y="7814758"/>
                </a:lnTo>
                <a:lnTo>
                  <a:pt x="0" y="78147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Freeform 5"/>
          <p:cNvSpPr/>
          <p:nvPr/>
        </p:nvSpPr>
        <p:spPr>
          <a:xfrm>
            <a:off x="7325797" y="2536451"/>
            <a:ext cx="3502629" cy="361562"/>
          </a:xfrm>
          <a:custGeom>
            <a:avLst/>
            <a:gdLst/>
            <a:ahLst/>
            <a:cxnLst/>
            <a:rect l="l" t="t" r="r" b="b"/>
            <a:pathLst>
              <a:path w="3502629" h="361562">
                <a:moveTo>
                  <a:pt x="0" y="0"/>
                </a:moveTo>
                <a:lnTo>
                  <a:pt x="3502629" y="0"/>
                </a:lnTo>
                <a:lnTo>
                  <a:pt x="3502629" y="361562"/>
                </a:lnTo>
                <a:lnTo>
                  <a:pt x="0" y="3615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6" name="TextBox 6"/>
          <p:cNvSpPr txBox="1"/>
          <p:nvPr/>
        </p:nvSpPr>
        <p:spPr>
          <a:xfrm>
            <a:off x="17009243" y="8627338"/>
            <a:ext cx="500115" cy="1138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3"/>
              </a:lnSpc>
            </a:pPr>
            <a:r>
              <a:rPr lang="en-US" sz="6695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40290" y="3822731"/>
            <a:ext cx="3807421" cy="2911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Who is someone you’d 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like to reconnect with?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 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He hiahia nei tāu te 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whakahono atu anō 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ki tētahi atu?</a:t>
            </a:r>
          </a:p>
        </p:txBody>
      </p:sp>
      <p:sp>
        <p:nvSpPr>
          <p:cNvPr id="8" name="Arrow: Bent-Up 7">
            <a:hlinkClick r:id="rId5" action="ppaction://hlinksldjump"/>
            <a:extLst>
              <a:ext uri="{FF2B5EF4-FFF2-40B4-BE49-F238E27FC236}">
                <a16:creationId xmlns:a16="http://schemas.microsoft.com/office/drawing/2014/main" id="{B7C57A61-B39C-776A-0901-DCFB4551E13E}"/>
              </a:ext>
            </a:extLst>
          </p:cNvPr>
          <p:cNvSpPr/>
          <p:nvPr/>
        </p:nvSpPr>
        <p:spPr>
          <a:xfrm>
            <a:off x="762000" y="8039100"/>
            <a:ext cx="1447800" cy="137160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3958803" y="-4042196"/>
            <a:ext cx="10287002" cy="18371392"/>
          </a:xfrm>
          <a:custGeom>
            <a:avLst/>
            <a:gdLst/>
            <a:ahLst/>
            <a:cxnLst/>
            <a:rect l="l" t="t" r="r" b="b"/>
            <a:pathLst>
              <a:path w="13164074" h="18608612">
                <a:moveTo>
                  <a:pt x="0" y="18608612"/>
                </a:moveTo>
                <a:lnTo>
                  <a:pt x="13164074" y="18608612"/>
                </a:lnTo>
                <a:lnTo>
                  <a:pt x="13164074" y="0"/>
                </a:lnTo>
                <a:lnTo>
                  <a:pt x="0" y="0"/>
                </a:lnTo>
                <a:lnTo>
                  <a:pt x="0" y="1860861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17001176" y="8627338"/>
            <a:ext cx="516247" cy="1138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3"/>
              </a:lnSpc>
            </a:pPr>
            <a:r>
              <a:rPr lang="en-US" sz="6695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4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737552" y="1498092"/>
            <a:ext cx="5412745" cy="7760208"/>
            <a:chOff x="0" y="0"/>
            <a:chExt cx="7216993" cy="103469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16993" cy="10346944"/>
            </a:xfrm>
            <a:custGeom>
              <a:avLst/>
              <a:gdLst/>
              <a:ahLst/>
              <a:cxnLst/>
              <a:rect l="l" t="t" r="r" b="b"/>
              <a:pathLst>
                <a:path w="7216993" h="10346944">
                  <a:moveTo>
                    <a:pt x="0" y="0"/>
                  </a:moveTo>
                  <a:lnTo>
                    <a:pt x="7216993" y="0"/>
                  </a:lnTo>
                  <a:lnTo>
                    <a:pt x="7216993" y="10346944"/>
                  </a:lnTo>
                  <a:lnTo>
                    <a:pt x="0" y="103469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02479" y="3520175"/>
              <a:ext cx="4848490" cy="3859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51"/>
                </a:lnSpc>
                <a:spcBef>
                  <a:spcPct val="0"/>
                </a:spcBef>
              </a:pPr>
              <a:r>
                <a:rPr lang="en-US" sz="2751" u="none" strike="noStrike">
                  <a:solidFill>
                    <a:srgbClr val="000000"/>
                  </a:solidFill>
                  <a:latin typeface="Aeonik 1 Bold"/>
                  <a:ea typeface="Aeonik 1 Bold"/>
                  <a:cs typeface="Aeonik 1 Bold"/>
                  <a:sym typeface="Aeonik 1 Bold"/>
                </a:rPr>
                <a:t>How do you take a </a:t>
              </a:r>
            </a:p>
            <a:p>
              <a:pPr marL="0" lvl="0" indent="0" algn="ctr">
                <a:lnSpc>
                  <a:spcPts val="3851"/>
                </a:lnSpc>
                <a:spcBef>
                  <a:spcPct val="0"/>
                </a:spcBef>
              </a:pPr>
              <a:r>
                <a:rPr lang="en-US" sz="2751" u="none" strike="noStrike">
                  <a:solidFill>
                    <a:srgbClr val="000000"/>
                  </a:solidFill>
                  <a:latin typeface="Aeonik 1 Bold"/>
                  <a:ea typeface="Aeonik 1 Bold"/>
                  <a:cs typeface="Aeonik 1 Bold"/>
                  <a:sym typeface="Aeonik 1 Bold"/>
                </a:rPr>
                <a:t>moment to check-in </a:t>
              </a:r>
            </a:p>
            <a:p>
              <a:pPr marL="0" lvl="0" indent="0" algn="ctr">
                <a:lnSpc>
                  <a:spcPts val="3851"/>
                </a:lnSpc>
                <a:spcBef>
                  <a:spcPct val="0"/>
                </a:spcBef>
              </a:pPr>
              <a:r>
                <a:rPr lang="en-US" sz="2751" u="none" strike="noStrike">
                  <a:solidFill>
                    <a:srgbClr val="000000"/>
                  </a:solidFill>
                  <a:latin typeface="Aeonik 1 Bold"/>
                  <a:ea typeface="Aeonik 1 Bold"/>
                  <a:cs typeface="Aeonik 1 Bold"/>
                  <a:sym typeface="Aeonik 1 Bold"/>
                </a:rPr>
                <a:t>with yourself?</a:t>
              </a:r>
            </a:p>
            <a:p>
              <a:pPr marL="0" lvl="0" indent="0" algn="ctr">
                <a:lnSpc>
                  <a:spcPts val="3851"/>
                </a:lnSpc>
                <a:spcBef>
                  <a:spcPct val="0"/>
                </a:spcBef>
              </a:pPr>
              <a:r>
                <a:rPr lang="en-US" sz="2751" u="none" strike="noStrike">
                  <a:solidFill>
                    <a:srgbClr val="000000"/>
                  </a:solidFill>
                  <a:latin typeface="Aeonik 1 Bold"/>
                  <a:ea typeface="Aeonik 1 Bold"/>
                  <a:cs typeface="Aeonik 1 Bold"/>
                  <a:sym typeface="Aeonik 1 Bold"/>
                </a:rPr>
                <a:t> </a:t>
              </a:r>
            </a:p>
            <a:p>
              <a:pPr marL="0" lvl="0" indent="0" algn="ctr">
                <a:lnSpc>
                  <a:spcPts val="3851"/>
                </a:lnSpc>
                <a:spcBef>
                  <a:spcPct val="0"/>
                </a:spcBef>
              </a:pPr>
              <a:r>
                <a:rPr lang="en-US" sz="2751" u="none" strike="noStrike">
                  <a:solidFill>
                    <a:srgbClr val="000000"/>
                  </a:solidFill>
                  <a:latin typeface="Aeonik 1 Bold"/>
                  <a:ea typeface="Aeonik 1 Bold"/>
                  <a:cs typeface="Aeonik 1 Bold"/>
                  <a:sym typeface="Aeonik 1 Bold"/>
                </a:rPr>
                <a:t>He aha tāu mahi hei </a:t>
              </a:r>
            </a:p>
            <a:p>
              <a:pPr marL="0" lvl="0" indent="0" algn="ctr">
                <a:lnSpc>
                  <a:spcPts val="3851"/>
                </a:lnSpc>
                <a:spcBef>
                  <a:spcPct val="0"/>
                </a:spcBef>
              </a:pPr>
              <a:r>
                <a:rPr lang="en-US" sz="2751" u="none" strike="noStrike">
                  <a:solidFill>
                    <a:srgbClr val="000000"/>
                  </a:solidFill>
                  <a:latin typeface="Aeonik 1 Bold"/>
                  <a:ea typeface="Aeonik 1 Bold"/>
                  <a:cs typeface="Aeonik 1 Bold"/>
                  <a:sym typeface="Aeonik 1 Bold"/>
                </a:rPr>
                <a:t>whakatau i a koe anō?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1091638" y="1384479"/>
              <a:ext cx="4670172" cy="482082"/>
            </a:xfrm>
            <a:custGeom>
              <a:avLst/>
              <a:gdLst/>
              <a:ahLst/>
              <a:cxnLst/>
              <a:rect l="l" t="t" r="r" b="b"/>
              <a:pathLst>
                <a:path w="4670172" h="482082">
                  <a:moveTo>
                    <a:pt x="0" y="0"/>
                  </a:moveTo>
                  <a:lnTo>
                    <a:pt x="4670172" y="0"/>
                  </a:lnTo>
                  <a:lnTo>
                    <a:pt x="4670172" y="482082"/>
                  </a:lnTo>
                  <a:lnTo>
                    <a:pt x="0" y="482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9" name="Arrow: Bent-Up 8">
            <a:hlinkClick r:id="rId5" action="ppaction://hlinksldjump"/>
            <a:extLst>
              <a:ext uri="{FF2B5EF4-FFF2-40B4-BE49-F238E27FC236}">
                <a16:creationId xmlns:a16="http://schemas.microsoft.com/office/drawing/2014/main" id="{CAD4F3B1-24BA-CFDD-079C-5C743DB92B6C}"/>
              </a:ext>
            </a:extLst>
          </p:cNvPr>
          <p:cNvSpPr/>
          <p:nvPr/>
        </p:nvSpPr>
        <p:spPr>
          <a:xfrm>
            <a:off x="762000" y="8039100"/>
            <a:ext cx="1447800" cy="137160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3958806" y="-4042198"/>
            <a:ext cx="10286998" cy="18371394"/>
          </a:xfrm>
          <a:custGeom>
            <a:avLst/>
            <a:gdLst/>
            <a:ahLst/>
            <a:cxnLst/>
            <a:rect l="l" t="t" r="r" b="b"/>
            <a:pathLst>
              <a:path w="13164074" h="18608612">
                <a:moveTo>
                  <a:pt x="0" y="18608612"/>
                </a:moveTo>
                <a:lnTo>
                  <a:pt x="13164074" y="18608612"/>
                </a:lnTo>
                <a:lnTo>
                  <a:pt x="13164074" y="0"/>
                </a:lnTo>
                <a:lnTo>
                  <a:pt x="0" y="0"/>
                </a:lnTo>
                <a:lnTo>
                  <a:pt x="0" y="1860861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Freeform 4"/>
          <p:cNvSpPr/>
          <p:nvPr/>
        </p:nvSpPr>
        <p:spPr>
          <a:xfrm>
            <a:off x="6735549" y="1385347"/>
            <a:ext cx="5386769" cy="7722966"/>
          </a:xfrm>
          <a:custGeom>
            <a:avLst/>
            <a:gdLst/>
            <a:ahLst/>
            <a:cxnLst/>
            <a:rect l="l" t="t" r="r" b="b"/>
            <a:pathLst>
              <a:path w="5386769" h="7722966">
                <a:moveTo>
                  <a:pt x="0" y="0"/>
                </a:moveTo>
                <a:lnTo>
                  <a:pt x="5386769" y="0"/>
                </a:lnTo>
                <a:lnTo>
                  <a:pt x="5386769" y="7722966"/>
                </a:lnTo>
                <a:lnTo>
                  <a:pt x="0" y="77229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TextBox 5"/>
          <p:cNvSpPr txBox="1"/>
          <p:nvPr/>
        </p:nvSpPr>
        <p:spPr>
          <a:xfrm>
            <a:off x="17008452" y="8627338"/>
            <a:ext cx="501696" cy="1138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3"/>
              </a:lnSpc>
            </a:pPr>
            <a:r>
              <a:rPr lang="en-US" sz="6695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819533" y="3897330"/>
            <a:ext cx="3075781" cy="242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Where do you feel 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most at home?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 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Kei hea tō āhuru </a:t>
            </a:r>
          </a:p>
          <a:p>
            <a:pPr marL="0" lvl="0" indent="0" algn="ctr">
              <a:lnSpc>
                <a:spcPts val="3851"/>
              </a:lnSpc>
              <a:spcBef>
                <a:spcPct val="0"/>
              </a:spcBef>
            </a:pPr>
            <a:r>
              <a:rPr lang="en-US" sz="27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mōwai?</a:t>
            </a:r>
          </a:p>
        </p:txBody>
      </p:sp>
      <p:sp>
        <p:nvSpPr>
          <p:cNvPr id="7" name="Freeform 7"/>
          <p:cNvSpPr/>
          <p:nvPr/>
        </p:nvSpPr>
        <p:spPr>
          <a:xfrm>
            <a:off x="7392686" y="2082147"/>
            <a:ext cx="3502629" cy="361562"/>
          </a:xfrm>
          <a:custGeom>
            <a:avLst/>
            <a:gdLst/>
            <a:ahLst/>
            <a:cxnLst/>
            <a:rect l="l" t="t" r="r" b="b"/>
            <a:pathLst>
              <a:path w="3502629" h="361562">
                <a:moveTo>
                  <a:pt x="0" y="0"/>
                </a:moveTo>
                <a:lnTo>
                  <a:pt x="3502628" y="0"/>
                </a:lnTo>
                <a:lnTo>
                  <a:pt x="3502628" y="361561"/>
                </a:lnTo>
                <a:lnTo>
                  <a:pt x="0" y="361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Arrow: Bent-Up 7">
            <a:hlinkClick r:id="rId5" action="ppaction://hlinksldjump"/>
            <a:extLst>
              <a:ext uri="{FF2B5EF4-FFF2-40B4-BE49-F238E27FC236}">
                <a16:creationId xmlns:a16="http://schemas.microsoft.com/office/drawing/2014/main" id="{618797D6-0404-34F1-C4DC-D8BCF58F3514}"/>
              </a:ext>
            </a:extLst>
          </p:cNvPr>
          <p:cNvSpPr/>
          <p:nvPr/>
        </p:nvSpPr>
        <p:spPr>
          <a:xfrm>
            <a:off x="762000" y="8039100"/>
            <a:ext cx="1447800" cy="137160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4080653" y="-4080653"/>
            <a:ext cx="10287000" cy="18448306"/>
          </a:xfrm>
          <a:custGeom>
            <a:avLst/>
            <a:gdLst/>
            <a:ahLst/>
            <a:cxnLst/>
            <a:rect l="l" t="t" r="r" b="b"/>
            <a:pathLst>
              <a:path w="13164074" h="18608612">
                <a:moveTo>
                  <a:pt x="0" y="18608612"/>
                </a:moveTo>
                <a:lnTo>
                  <a:pt x="13164074" y="18608612"/>
                </a:lnTo>
                <a:lnTo>
                  <a:pt x="13164074" y="0"/>
                </a:lnTo>
                <a:lnTo>
                  <a:pt x="0" y="0"/>
                </a:lnTo>
                <a:lnTo>
                  <a:pt x="0" y="1860861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16998962" y="8627338"/>
            <a:ext cx="520676" cy="1138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3"/>
              </a:lnSpc>
            </a:pPr>
            <a:r>
              <a:rPr lang="en-US" sz="6695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6</a:t>
            </a:r>
          </a:p>
        </p:txBody>
      </p:sp>
      <p:sp>
        <p:nvSpPr>
          <p:cNvPr id="5" name="Freeform 5"/>
          <p:cNvSpPr/>
          <p:nvPr/>
        </p:nvSpPr>
        <p:spPr>
          <a:xfrm>
            <a:off x="6701182" y="1385347"/>
            <a:ext cx="5137657" cy="7365816"/>
          </a:xfrm>
          <a:custGeom>
            <a:avLst/>
            <a:gdLst/>
            <a:ahLst/>
            <a:cxnLst/>
            <a:rect l="l" t="t" r="r" b="b"/>
            <a:pathLst>
              <a:path w="5137657" h="7365816">
                <a:moveTo>
                  <a:pt x="0" y="0"/>
                </a:moveTo>
                <a:lnTo>
                  <a:pt x="5137657" y="0"/>
                </a:lnTo>
                <a:lnTo>
                  <a:pt x="5137657" y="7365816"/>
                </a:lnTo>
                <a:lnTo>
                  <a:pt x="0" y="73658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6" name="Freeform 6"/>
          <p:cNvSpPr/>
          <p:nvPr/>
        </p:nvSpPr>
        <p:spPr>
          <a:xfrm>
            <a:off x="7392686" y="2082147"/>
            <a:ext cx="3502629" cy="361562"/>
          </a:xfrm>
          <a:custGeom>
            <a:avLst/>
            <a:gdLst/>
            <a:ahLst/>
            <a:cxnLst/>
            <a:rect l="l" t="t" r="r" b="b"/>
            <a:pathLst>
              <a:path w="3502629" h="361562">
                <a:moveTo>
                  <a:pt x="0" y="0"/>
                </a:moveTo>
                <a:lnTo>
                  <a:pt x="3502628" y="0"/>
                </a:lnTo>
                <a:lnTo>
                  <a:pt x="3502628" y="361561"/>
                </a:lnTo>
                <a:lnTo>
                  <a:pt x="0" y="361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TextBox 7"/>
          <p:cNvSpPr txBox="1"/>
          <p:nvPr/>
        </p:nvSpPr>
        <p:spPr>
          <a:xfrm>
            <a:off x="7125593" y="3252807"/>
            <a:ext cx="4036814" cy="3573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71"/>
              </a:lnSpc>
              <a:spcBef>
                <a:spcPct val="0"/>
              </a:spcBef>
            </a:pPr>
            <a:r>
              <a:rPr lang="en-US" sz="25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Which of the Five Ways </a:t>
            </a:r>
          </a:p>
          <a:p>
            <a:pPr marL="0" lvl="0" indent="0" algn="ctr">
              <a:lnSpc>
                <a:spcPts val="3571"/>
              </a:lnSpc>
              <a:spcBef>
                <a:spcPct val="0"/>
              </a:spcBef>
            </a:pPr>
            <a:r>
              <a:rPr lang="en-US" sz="25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to Wellbeing do you focus </a:t>
            </a:r>
          </a:p>
          <a:p>
            <a:pPr marL="0" lvl="0" indent="0" algn="ctr">
              <a:lnSpc>
                <a:spcPts val="3571"/>
              </a:lnSpc>
              <a:spcBef>
                <a:spcPct val="0"/>
              </a:spcBef>
            </a:pPr>
            <a:r>
              <a:rPr lang="en-US" sz="25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on most to look after </a:t>
            </a:r>
          </a:p>
          <a:p>
            <a:pPr marL="0" lvl="0" indent="0" algn="ctr">
              <a:lnSpc>
                <a:spcPts val="3571"/>
              </a:lnSpc>
              <a:spcBef>
                <a:spcPct val="0"/>
              </a:spcBef>
            </a:pPr>
            <a:r>
              <a:rPr lang="en-US" sz="25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your wellbeing?</a:t>
            </a:r>
          </a:p>
          <a:p>
            <a:pPr marL="0" lvl="0" indent="0" algn="ctr">
              <a:lnSpc>
                <a:spcPts val="3571"/>
              </a:lnSpc>
              <a:spcBef>
                <a:spcPct val="0"/>
              </a:spcBef>
            </a:pPr>
            <a:endParaRPr lang="en-US" sz="2551" u="none" strike="noStrike">
              <a:solidFill>
                <a:srgbClr val="000000"/>
              </a:solidFill>
              <a:latin typeface="Aeonik 1 Bold"/>
              <a:ea typeface="Aeonik 1 Bold"/>
              <a:cs typeface="Aeonik 1 Bold"/>
              <a:sym typeface="Aeonik 1 Bold"/>
            </a:endParaRPr>
          </a:p>
          <a:p>
            <a:pPr marL="0" lvl="0" indent="0" algn="ctr">
              <a:lnSpc>
                <a:spcPts val="3571"/>
              </a:lnSpc>
              <a:spcBef>
                <a:spcPct val="0"/>
              </a:spcBef>
            </a:pPr>
            <a:r>
              <a:rPr lang="en-US" sz="25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Ka aro koe ki tēhea o ngā </a:t>
            </a:r>
          </a:p>
          <a:p>
            <a:pPr marL="0" lvl="0" indent="0" algn="ctr">
              <a:lnSpc>
                <a:spcPts val="3571"/>
              </a:lnSpc>
              <a:spcBef>
                <a:spcPct val="0"/>
              </a:spcBef>
            </a:pPr>
            <a:r>
              <a:rPr lang="en-US" sz="25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ara e rima hei poipoi i tō </a:t>
            </a:r>
          </a:p>
          <a:p>
            <a:pPr marL="0" lvl="0" indent="0" algn="ctr">
              <a:lnSpc>
                <a:spcPts val="3571"/>
              </a:lnSpc>
              <a:spcBef>
                <a:spcPct val="0"/>
              </a:spcBef>
            </a:pPr>
            <a:r>
              <a:rPr lang="en-US" sz="2551" u="none" strike="noStrike">
                <a:solidFill>
                  <a:srgbClr val="000000"/>
                </a:solidFill>
                <a:latin typeface="Aeonik 1 Bold"/>
                <a:ea typeface="Aeonik 1 Bold"/>
                <a:cs typeface="Aeonik 1 Bold"/>
                <a:sym typeface="Aeonik 1 Bold"/>
              </a:rPr>
              <a:t>ngākau ora?</a:t>
            </a:r>
          </a:p>
        </p:txBody>
      </p:sp>
      <p:sp>
        <p:nvSpPr>
          <p:cNvPr id="8" name="Arrow: Bent-Up 7">
            <a:hlinkClick r:id="rId5" action="ppaction://hlinksldjump"/>
            <a:extLst>
              <a:ext uri="{FF2B5EF4-FFF2-40B4-BE49-F238E27FC236}">
                <a16:creationId xmlns:a16="http://schemas.microsoft.com/office/drawing/2014/main" id="{3AD40BB2-1010-E803-39F5-C3E764B19714}"/>
              </a:ext>
            </a:extLst>
          </p:cNvPr>
          <p:cNvSpPr/>
          <p:nvPr/>
        </p:nvSpPr>
        <p:spPr>
          <a:xfrm>
            <a:off x="762000" y="8039100"/>
            <a:ext cx="1447800" cy="137160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FD6E4ED07F54582C79FFB8031B374" ma:contentTypeVersion="22" ma:contentTypeDescription="Create a new document." ma:contentTypeScope="" ma:versionID="693091454eeba9b49a50b7f2035036b1">
  <xsd:schema xmlns:xsd="http://www.w3.org/2001/XMLSchema" xmlns:xs="http://www.w3.org/2001/XMLSchema" xmlns:p="http://schemas.microsoft.com/office/2006/metadata/properties" xmlns:ns2="2c42301b-c6dd-4269-91b9-17c9a1ee7006" xmlns:ns3="629fa9f3-65f0-4f99-94e6-4f6d9e273c92" targetNamespace="http://schemas.microsoft.com/office/2006/metadata/properties" ma:root="true" ma:fieldsID="68677a8dddbbc40bdd51371ad178d677" ns2:_="" ns3:_="">
    <xsd:import namespace="2c42301b-c6dd-4269-91b9-17c9a1ee7006"/>
    <xsd:import namespace="629fa9f3-65f0-4f99-94e6-4f6d9e273c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ReadbyPA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Approval" minOccurs="0"/>
                <xsd:element ref="ns2:MediaServiceSearchProperties" minOccurs="0"/>
                <xsd:element ref="ns2:Approv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2301b-c6dd-4269-91b9-17c9a1ee70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ReadbyPA" ma:index="21" nillable="true" ma:displayName="Read by P&amp;A" ma:default="0" ma:format="Dropdown" ma:internalName="ReadbyPA">
      <xsd:simpleType>
        <xsd:restriction base="dms:Boolea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52b3390-3014-4f62-baac-4d26c891ed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Approval" ma:index="27" nillable="true" ma:displayName="Approval " ma:description="Sent to Diego " ma:format="Dropdown" ma:internalName="Approval">
      <xsd:simpleType>
        <xsd:restriction base="dms:Choice">
          <xsd:enumeration value="Needs review  "/>
          <xsd:enumeration value="Sent "/>
          <xsd:enumeration value="Choice 3"/>
        </xsd:restriction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pproved" ma:index="29" nillable="true" ma:displayName="Approved" ma:format="Dropdown" ma:internalName="Approved">
      <xsd:simpleType>
        <xsd:restriction base="dms:Choice">
          <xsd:enumeration value="Draft"/>
          <xsd:enumeration value="Under review"/>
          <xsd:enumeration value="Appr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fa9f3-65f0-4f99-94e6-4f6d9e273c9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2b2c375-6162-4dd0-8da2-f8aaabace7f8}" ma:internalName="TaxCatchAll" ma:showField="CatchAllData" ma:web="629fa9f3-65f0-4f99-94e6-4f6d9e273c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 xmlns="2c42301b-c6dd-4269-91b9-17c9a1ee7006" xsi:nil="true"/>
    <_Flow_SignoffStatus xmlns="2c42301b-c6dd-4269-91b9-17c9a1ee7006" xsi:nil="true"/>
    <lcf76f155ced4ddcb4097134ff3c332f xmlns="2c42301b-c6dd-4269-91b9-17c9a1ee7006">
      <Terms xmlns="http://schemas.microsoft.com/office/infopath/2007/PartnerControls"/>
    </lcf76f155ced4ddcb4097134ff3c332f>
    <ReadbyPA xmlns="2c42301b-c6dd-4269-91b9-17c9a1ee7006">false</ReadbyPA>
    <TaxCatchAll xmlns="629fa9f3-65f0-4f99-94e6-4f6d9e273c92" xsi:nil="true"/>
    <Approved xmlns="2c42301b-c6dd-4269-91b9-17c9a1ee7006" xsi:nil="true"/>
  </documentManagement>
</p:properties>
</file>

<file path=customXml/itemProps1.xml><?xml version="1.0" encoding="utf-8"?>
<ds:datastoreItem xmlns:ds="http://schemas.openxmlformats.org/officeDocument/2006/customXml" ds:itemID="{0701072D-F81D-4F40-9D0B-74419F0C1BDD}"/>
</file>

<file path=customXml/itemProps2.xml><?xml version="1.0" encoding="utf-8"?>
<ds:datastoreItem xmlns:ds="http://schemas.openxmlformats.org/officeDocument/2006/customXml" ds:itemID="{55E08185-7757-409A-B620-F8E3A5EF0396}"/>
</file>

<file path=customXml/itemProps3.xml><?xml version="1.0" encoding="utf-8"?>
<ds:datastoreItem xmlns:ds="http://schemas.openxmlformats.org/officeDocument/2006/customXml" ds:itemID="{EA5E476C-5228-46C3-8D43-03C5F5AC429B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801</Words>
  <Application>Microsoft Office PowerPoint</Application>
  <PresentationFormat>Custom</PresentationFormat>
  <Paragraphs>220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Aeonik 1 Bold</vt:lpstr>
      <vt:lpstr>Arial</vt:lpstr>
      <vt:lpstr>Calibri</vt:lpstr>
      <vt:lpstr>Aeonik 2</vt:lpstr>
      <vt:lpstr>Fraunces 144pt Soft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MHAW kōrero cards</dc:title>
  <cp:lastModifiedBy>Stephanie Brown</cp:lastModifiedBy>
  <cp:revision>2</cp:revision>
  <dcterms:created xsi:type="dcterms:W3CDTF">2006-08-16T00:00:00Z</dcterms:created>
  <dcterms:modified xsi:type="dcterms:W3CDTF">2024-08-16T00:53:44Z</dcterms:modified>
  <dc:identifier>DAGN36Q2ZG8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0x010100B84FD6E4ED07F54582C79FFB8031B374</vt:lpwstr>
  </property>
</Properties>
</file>