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99" r:id="rId6"/>
    <p:sldId id="261" r:id="rId7"/>
    <p:sldId id="307" r:id="rId8"/>
    <p:sldId id="313" r:id="rId9"/>
    <p:sldId id="262" r:id="rId10"/>
    <p:sldId id="263" r:id="rId11"/>
    <p:sldId id="305" r:id="rId12"/>
    <p:sldId id="301" r:id="rId13"/>
    <p:sldId id="304" r:id="rId14"/>
    <p:sldId id="280" r:id="rId15"/>
    <p:sldId id="264" r:id="rId16"/>
    <p:sldId id="289" r:id="rId17"/>
    <p:sldId id="269" r:id="rId18"/>
    <p:sldId id="275" r:id="rId19"/>
    <p:sldId id="311" r:id="rId20"/>
    <p:sldId id="270" r:id="rId21"/>
    <p:sldId id="272" r:id="rId22"/>
    <p:sldId id="309" r:id="rId23"/>
    <p:sldId id="271" r:id="rId24"/>
    <p:sldId id="308" r:id="rId25"/>
    <p:sldId id="310" r:id="rId26"/>
    <p:sldId id="273" r:id="rId27"/>
    <p:sldId id="274" r:id="rId28"/>
    <p:sldId id="276" r:id="rId29"/>
    <p:sldId id="277" r:id="rId30"/>
    <p:sldId id="284" r:id="rId31"/>
    <p:sldId id="278" r:id="rId32"/>
    <p:sldId id="300" r:id="rId33"/>
    <p:sldId id="281" r:id="rId34"/>
    <p:sldId id="26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21EA5-B95A-F5BD-71B6-5D2121080199}" v="4" dt="2021-11-24T04:12:06.222"/>
    <p1510:client id="{9132A87F-1DD1-C206-9055-55B41161E84E}" v="251" dt="2021-11-24T02:22:59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B88B0-8000-4A21-8255-4C34B874189A}" type="datetimeFigureOut">
              <a:rPr lang="en-NZ" smtClean="0"/>
              <a:t>9/04/2026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2E59B-C46A-4CE7-863F-FA2D05C92B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056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2E59B-C46A-4CE7-863F-FA2D05C92BE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284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2E59B-C46A-4CE7-863F-FA2D05C92BE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536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2E59B-C46A-4CE7-863F-FA2D05C92BE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9204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2E59B-C46A-4CE7-863F-FA2D05C92BEF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58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2E59B-C46A-4CE7-863F-FA2D05C92BE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585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Source: Southern Cross Healthy Futures Report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2E59B-C46A-4CE7-863F-FA2D05C92BE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607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2E59B-C46A-4CE7-863F-FA2D05C92BEF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640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37FF-B993-40B3-ABCC-932604F31201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566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2EFCD-06D3-8C49-9D0A-61473DB7058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8290-739E-7B44-A3A8-EDEDCF88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2EFCD-06D3-8C49-9D0A-61473DB7058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8290-739E-7B44-A3A8-EDEDCF88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2EFCD-06D3-8C49-9D0A-61473DB7058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8290-739E-7B44-A3A8-EDEDCF88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2EFCD-06D3-8C49-9D0A-61473DB7058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8290-739E-7B44-A3A8-EDEDCF88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2EFCD-06D3-8C49-9D0A-61473DB7058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8290-739E-7B44-A3A8-EDEDCF88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6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2EFCD-06D3-8C49-9D0A-61473DB7058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8290-739E-7B44-A3A8-EDEDCF88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2EFCD-06D3-8C49-9D0A-61473DB7058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8290-739E-7B44-A3A8-EDEDCF88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2EFCD-06D3-8C49-9D0A-61473DB7058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8290-739E-7B44-A3A8-EDEDCF88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5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2EFCD-06D3-8C49-9D0A-61473DB7058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8290-739E-7B44-A3A8-EDEDCF88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5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2EFCD-06D3-8C49-9D0A-61473DB7058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8290-739E-7B44-A3A8-EDEDCF88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6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2EFCD-06D3-8C49-9D0A-61473DB7058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8290-739E-7B44-A3A8-EDEDCF88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5594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9088290-739E-7B44-A3A8-EDEDCF88A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281057"/>
            <a:ext cx="12192000" cy="5769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243" y="6400208"/>
            <a:ext cx="2071757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67930"/>
            <a:ext cx="2438400" cy="2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7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Rounded MT Bold" charset="0"/>
          <a:ea typeface="Arial Rounded MT Bold" charset="0"/>
          <a:cs typeface="Arial Rounded MT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Arial Rounded MT Bold" charset="0"/>
          <a:cs typeface="Arial Rounded MT 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Arial Rounded MT Bold" charset="0"/>
          <a:cs typeface="Arial Rounded MT 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Arial Rounded MT Bold" charset="0"/>
          <a:cs typeface="Arial Rounded MT 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Arial Rounded MT Bold" charset="0"/>
          <a:cs typeface="Arial Rounded MT 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Arial Rounded MT Bold" charset="0"/>
          <a:cs typeface="Arial Rounded MT 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org.nz/resources/vaccination/" TargetMode="External"/><Relationship Id="rId2" Type="http://schemas.openxmlformats.org/officeDocument/2006/relationships/hyperlink" Target="https://forum.org.nz/resour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o.org/obp/ui/#iso:std:iso:45003:ed-1:v1:e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802" y="0"/>
            <a:ext cx="79051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71" y="5629729"/>
            <a:ext cx="34036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29" y="566057"/>
            <a:ext cx="5727700" cy="2571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2DA937-D8BA-48BA-A9F0-CFFF35A3C90C}"/>
              </a:ext>
            </a:extLst>
          </p:cNvPr>
          <p:cNvSpPr txBox="1"/>
          <p:nvPr/>
        </p:nvSpPr>
        <p:spPr>
          <a:xfrm>
            <a:off x="638629" y="3196684"/>
            <a:ext cx="580362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accent1"/>
                </a:solidFill>
              </a:rPr>
              <a:t>Creating positive work environments for mental wellbeing – the what, why and how</a:t>
            </a:r>
            <a:endParaRPr lang="en-NZ" sz="3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1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640A419-7CF8-430D-8A96-AD59A367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31" y="68263"/>
            <a:ext cx="11224137" cy="614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313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42AA-9DF6-4353-BD21-8BA3DFCF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>
                <a:latin typeface="Arial Rounded MT Bold"/>
              </a:rPr>
              <a:t>The business case: Te tangata, </a:t>
            </a:r>
            <a:br>
              <a:rPr lang="en-NZ">
                <a:latin typeface="Arial Rounded MT Bold"/>
              </a:rPr>
            </a:br>
            <a:r>
              <a:rPr lang="en-NZ">
                <a:latin typeface="Arial Rounded MT Bold"/>
              </a:rPr>
              <a:t>te tangata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7A8A-C4BA-4A7D-924B-A91355D1D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/>
              <a:t>Improved </a:t>
            </a:r>
            <a:r>
              <a:rPr lang="en-NZ" b="1"/>
              <a:t>recruitment and retention </a:t>
            </a:r>
          </a:p>
          <a:p>
            <a:r>
              <a:rPr lang="en-NZ" b="1"/>
              <a:t>Fewer disruptions</a:t>
            </a:r>
            <a:r>
              <a:rPr lang="en-NZ"/>
              <a:t> impacting your organisations </a:t>
            </a:r>
            <a:endParaRPr lang="en-NZ" b="1"/>
          </a:p>
          <a:p>
            <a:r>
              <a:rPr lang="en-NZ" b="1"/>
              <a:t>Enhanced reputation</a:t>
            </a:r>
            <a:endParaRPr lang="en-NZ"/>
          </a:p>
          <a:p>
            <a:r>
              <a:rPr lang="en-NZ" b="1"/>
              <a:t>Decreased unplanned leave</a:t>
            </a:r>
          </a:p>
          <a:p>
            <a:r>
              <a:rPr lang="en-NZ" b="1"/>
              <a:t>Decreased presenteeism</a:t>
            </a:r>
          </a:p>
          <a:p>
            <a:r>
              <a:rPr lang="en-NZ"/>
              <a:t>Increased </a:t>
            </a:r>
            <a:r>
              <a:rPr lang="en-NZ" b="1"/>
              <a:t>productivity</a:t>
            </a:r>
            <a:r>
              <a:rPr lang="en-NZ"/>
              <a:t> and improved </a:t>
            </a:r>
            <a:r>
              <a:rPr lang="en-NZ" b="1"/>
              <a:t>customer service</a:t>
            </a:r>
          </a:p>
          <a:p>
            <a:r>
              <a:rPr lang="en-NZ" sz="2800" b="1"/>
              <a:t>Knowledge, skills and experience are of little use without energy</a:t>
            </a:r>
            <a:endParaRPr lang="en-NZ" sz="2800"/>
          </a:p>
          <a:p>
            <a:r>
              <a:rPr lang="en-NZ"/>
              <a:t>HSWA 2015, ERA 2000, Human Rights Act 1993</a:t>
            </a:r>
          </a:p>
        </p:txBody>
      </p:sp>
    </p:spTree>
    <p:extLst>
      <p:ext uri="{BB962C8B-B14F-4D97-AF65-F5344CB8AC3E}">
        <p14:creationId xmlns:p14="http://schemas.microsoft.com/office/powerpoint/2010/main" val="148502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E797-C31D-44C9-8E2A-B1B907082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NZ"/>
              <a:t>Creating positive work environments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13918-8049-41D1-8AB3-53D7EDC5A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423" y="1577662"/>
            <a:ext cx="3240031" cy="1258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CF6369-D883-424A-A234-E55759C658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422" y="4274965"/>
            <a:ext cx="3240031" cy="1258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3D0877-5F8B-4EE0-8965-8AA02EA51F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423" y="2922406"/>
            <a:ext cx="3240031" cy="1258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CBA11D-22AC-4E88-AF95-B2178A3335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40" y="1486539"/>
            <a:ext cx="2885970" cy="4337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B9896-8CAA-46C6-BDCA-6BCB6F68A7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467" y="1486539"/>
            <a:ext cx="2886394" cy="43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A5E4-E268-4191-892D-7C378C0E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Key elements for creating positive work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F3A45-4C33-46A6-814C-033FE790C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5803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r>
              <a:rPr lang="en-GB"/>
              <a:t>Leadership commitment</a:t>
            </a:r>
          </a:p>
          <a:p>
            <a:r>
              <a:rPr lang="en-NZ"/>
              <a:t>Policies and processes</a:t>
            </a:r>
          </a:p>
          <a:p>
            <a:r>
              <a:rPr lang="en-GB"/>
              <a:t>Effective communication </a:t>
            </a:r>
          </a:p>
          <a:p>
            <a:r>
              <a:rPr lang="en-GB"/>
              <a:t>Evaluating and reviewing </a:t>
            </a:r>
            <a:endParaRPr lang="en-US"/>
          </a:p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06921-8C29-47D8-B973-FBBBEA217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8125" y="609600"/>
            <a:ext cx="7494945" cy="5343525"/>
          </a:xfrm>
        </p:spPr>
        <p:txBody>
          <a:bodyPr/>
          <a:lstStyle/>
          <a:p>
            <a:endParaRPr lang="en-NZ"/>
          </a:p>
          <a:p>
            <a:endParaRPr lang="en-NZ"/>
          </a:p>
          <a:p>
            <a:pPr marL="0" indent="0" algn="ctr">
              <a:buNone/>
            </a:pPr>
            <a:endParaRPr lang="en-NZ"/>
          </a:p>
          <a:p>
            <a:pPr marL="0" indent="0" algn="ctr">
              <a:buNone/>
            </a:pPr>
            <a:r>
              <a:rPr lang="en-NZ"/>
              <a:t>LEADERSHIP</a:t>
            </a:r>
          </a:p>
          <a:p>
            <a:pPr marL="0" indent="0">
              <a:buNone/>
            </a:pPr>
            <a:r>
              <a:rPr lang="en-NZ" sz="2400"/>
              <a:t>    </a:t>
            </a:r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 algn="ctr">
              <a:buNone/>
            </a:pPr>
            <a:r>
              <a:rPr lang="en-NZ"/>
              <a:t>CULTURE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765E775-BF90-46B2-AB7E-FEE426BB142E}"/>
              </a:ext>
            </a:extLst>
          </p:cNvPr>
          <p:cNvSpPr/>
          <p:nvPr/>
        </p:nvSpPr>
        <p:spPr>
          <a:xfrm>
            <a:off x="10049309" y="2857092"/>
            <a:ext cx="802311" cy="1166550"/>
          </a:xfrm>
          <a:prstGeom prst="rightArrow">
            <a:avLst>
              <a:gd name="adj1" fmla="val 553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1AC62BEF-02A7-4603-BA25-43F5AB909C60}"/>
              </a:ext>
            </a:extLst>
          </p:cNvPr>
          <p:cNvSpPr/>
          <p:nvPr/>
        </p:nvSpPr>
        <p:spPr>
          <a:xfrm>
            <a:off x="5752609" y="2419782"/>
            <a:ext cx="943161" cy="24269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4A20669D-A6BE-4989-8DE2-12F4232A6174}"/>
              </a:ext>
            </a:extLst>
          </p:cNvPr>
          <p:cNvSpPr/>
          <p:nvPr/>
        </p:nvSpPr>
        <p:spPr>
          <a:xfrm flipV="1">
            <a:off x="8849771" y="2274425"/>
            <a:ext cx="943162" cy="23318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6178B0-74AF-4EE5-AED6-B5238163FAFF}"/>
              </a:ext>
            </a:extLst>
          </p:cNvPr>
          <p:cNvSpPr txBox="1"/>
          <p:nvPr/>
        </p:nvSpPr>
        <p:spPr>
          <a:xfrm>
            <a:off x="10807864" y="1555753"/>
            <a:ext cx="8023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/>
              <a:t>P</a:t>
            </a:r>
          </a:p>
          <a:p>
            <a:r>
              <a:rPr lang="en-NZ" sz="2400"/>
              <a:t>E</a:t>
            </a:r>
          </a:p>
          <a:p>
            <a:r>
              <a:rPr lang="en-NZ" sz="2400"/>
              <a:t>R</a:t>
            </a:r>
          </a:p>
          <a:p>
            <a:r>
              <a:rPr lang="en-NZ" sz="2400"/>
              <a:t>F</a:t>
            </a:r>
          </a:p>
          <a:p>
            <a:r>
              <a:rPr lang="en-NZ" sz="2400"/>
              <a:t>O</a:t>
            </a:r>
          </a:p>
          <a:p>
            <a:r>
              <a:rPr lang="en-NZ" sz="2400"/>
              <a:t>R</a:t>
            </a:r>
          </a:p>
          <a:p>
            <a:r>
              <a:rPr lang="en-NZ" sz="2400"/>
              <a:t>M</a:t>
            </a:r>
          </a:p>
          <a:p>
            <a:r>
              <a:rPr lang="en-NZ" sz="2400"/>
              <a:t>A</a:t>
            </a:r>
          </a:p>
          <a:p>
            <a:r>
              <a:rPr lang="en-NZ" sz="2400"/>
              <a:t>N</a:t>
            </a:r>
          </a:p>
          <a:p>
            <a:r>
              <a:rPr lang="en-NZ" sz="2400"/>
              <a:t>C</a:t>
            </a:r>
          </a:p>
          <a:p>
            <a:r>
              <a:rPr lang="en-NZ" sz="24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0134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B401-6C7D-4F20-BF61-AAB55027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1.  Leadership commitment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963D-4D99-4BB2-9BCE-48999CBBE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 sz="4000"/>
              <a:t>Communicate policies</a:t>
            </a:r>
          </a:p>
          <a:p>
            <a:pPr marL="0" indent="0">
              <a:buNone/>
            </a:pPr>
            <a:r>
              <a:rPr lang="en-NZ" sz="4000"/>
              <a:t>and objectives </a:t>
            </a:r>
          </a:p>
          <a:p>
            <a:r>
              <a:rPr lang="en-NZ" sz="4000"/>
              <a:t>Model mentally-healthy</a:t>
            </a:r>
          </a:p>
          <a:p>
            <a:pPr marL="0" indent="0">
              <a:buNone/>
            </a:pPr>
            <a:r>
              <a:rPr lang="en-NZ" sz="4000"/>
              <a:t>behaviours and values</a:t>
            </a:r>
          </a:p>
          <a:p>
            <a:r>
              <a:rPr lang="en-NZ" sz="4000"/>
              <a:t>Engage with the team </a:t>
            </a:r>
          </a:p>
        </p:txBody>
      </p:sp>
      <p:pic>
        <p:nvPicPr>
          <p:cNvPr id="4" name="Content Placeholder 3" descr="_CSP8050.jpg">
            <a:extLst>
              <a:ext uri="{FF2B5EF4-FFF2-40B4-BE49-F238E27FC236}">
                <a16:creationId xmlns:a16="http://schemas.microsoft.com/office/drawing/2014/main" id="{CC6C8A80-3D09-49EB-9C7E-31C15CE806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9081" y="1825625"/>
            <a:ext cx="4225968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2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E7DE-CB8F-4622-9511-573BA8F2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>
                <a:latin typeface="Arial Rounded MT Bold"/>
              </a:rPr>
              <a:t>2.  Policies and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F7E18-CF77-41F0-BD11-80D4D97F8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NZ"/>
              <a:t>Policies and processes should support people to work, and should be reviewed on a regular basis to ensure they are fit for purpose. </a:t>
            </a:r>
          </a:p>
          <a:p>
            <a:pPr marL="0" indent="0">
              <a:buNone/>
            </a:pPr>
            <a:endParaRPr lang="en-NZ" i="1"/>
          </a:p>
          <a:p>
            <a:pPr marL="0" indent="0">
              <a:buNone/>
            </a:pPr>
            <a:r>
              <a:rPr lang="en-NZ" i="1"/>
              <a:t>How does each policy impact mental wellbeing?</a:t>
            </a:r>
          </a:p>
          <a:p>
            <a:pPr lvl="1"/>
            <a:r>
              <a:rPr lang="en-NZ" i="1"/>
              <a:t>Is it </a:t>
            </a:r>
            <a:r>
              <a:rPr lang="en-NZ" b="1" i="1"/>
              <a:t>safe</a:t>
            </a:r>
            <a:r>
              <a:rPr lang="en-NZ" i="1"/>
              <a:t>? Creating a psychologically-safe workplace </a:t>
            </a:r>
          </a:p>
          <a:p>
            <a:pPr lvl="1"/>
            <a:r>
              <a:rPr lang="en-NZ" i="1"/>
              <a:t>Is it </a:t>
            </a:r>
            <a:r>
              <a:rPr lang="en-NZ" b="1" i="1"/>
              <a:t>supportive</a:t>
            </a:r>
            <a:r>
              <a:rPr lang="en-NZ" i="1"/>
              <a:t>? Pro-active, fair and empathetic </a:t>
            </a:r>
          </a:p>
          <a:p>
            <a:pPr lvl="1"/>
            <a:r>
              <a:rPr lang="en-NZ" i="1"/>
              <a:t>Will it </a:t>
            </a:r>
            <a:r>
              <a:rPr lang="en-NZ" b="1" i="1"/>
              <a:t>strengthen </a:t>
            </a:r>
            <a:r>
              <a:rPr lang="en-NZ" i="1"/>
              <a:t>wellbeing? Encourage workers to engage?</a:t>
            </a:r>
          </a:p>
          <a:p>
            <a:pPr marL="457200" lvl="1" indent="0">
              <a:buNone/>
            </a:pPr>
            <a:endParaRPr lang="en-NZ" i="1"/>
          </a:p>
          <a:p>
            <a:r>
              <a:rPr lang="en-NZ"/>
              <a:t>How does this policy reflect your workplace values?</a:t>
            </a:r>
          </a:p>
          <a:p>
            <a:r>
              <a:rPr lang="en-NZ"/>
              <a:t>How are risks to mental wellbeing identified and managed? </a:t>
            </a:r>
          </a:p>
          <a:p>
            <a:r>
              <a:rPr lang="en-NZ"/>
              <a:t>Are your people a strategic asset, with the knowledge that they are contributing to the purpose and values of the organisation? </a:t>
            </a:r>
          </a:p>
        </p:txBody>
      </p:sp>
    </p:spTree>
    <p:extLst>
      <p:ext uri="{BB962C8B-B14F-4D97-AF65-F5344CB8AC3E}">
        <p14:creationId xmlns:p14="http://schemas.microsoft.com/office/powerpoint/2010/main" val="299745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AEE0-0005-4212-8D56-C9D97D2C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>
                <a:latin typeface="Arial Rounded MT Bold"/>
              </a:rPr>
              <a:t>New tools – the design of mentally-healthy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56DC-E529-4961-BD1C-98D4F0105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1800" b="1">
                <a:effectLst/>
                <a:latin typeface="Calibri"/>
                <a:ea typeface="Times New Roman" panose="02020603050405020304" pitchFamily="18" charset="0"/>
                <a:cs typeface="Calibri"/>
              </a:rPr>
              <a:t>Business </a:t>
            </a:r>
            <a:r>
              <a:rPr lang="en-NZ" sz="1800" b="1">
                <a:latin typeface="Calibri"/>
                <a:ea typeface="Times New Roman" panose="02020603050405020304" pitchFamily="18" charset="0"/>
                <a:cs typeface="Calibri"/>
              </a:rPr>
              <a:t>leaders'</a:t>
            </a:r>
            <a:r>
              <a:rPr lang="en-NZ" sz="1800" b="1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NZ" sz="1800" b="1">
                <a:latin typeface="Calibri"/>
                <a:ea typeface="Times New Roman" panose="02020603050405020304" pitchFamily="18" charset="0"/>
                <a:cs typeface="Calibri"/>
              </a:rPr>
              <a:t>health</a:t>
            </a:r>
            <a:r>
              <a:rPr lang="en-NZ" sz="1800" b="1">
                <a:effectLst/>
                <a:latin typeface="Calibri"/>
                <a:ea typeface="Times New Roman" panose="02020603050405020304" pitchFamily="18" charset="0"/>
                <a:cs typeface="Calibri"/>
              </a:rPr>
              <a:t> and </a:t>
            </a:r>
            <a:r>
              <a:rPr lang="en-NZ" sz="1800" b="1">
                <a:latin typeface="Calibri"/>
                <a:ea typeface="Times New Roman" panose="02020603050405020304" pitchFamily="18" charset="0"/>
                <a:cs typeface="Calibri"/>
              </a:rPr>
              <a:t>safety</a:t>
            </a:r>
            <a:r>
              <a:rPr lang="en-NZ" sz="1800" b="1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NZ" sz="1800" b="1">
                <a:latin typeface="Calibri"/>
                <a:ea typeface="Times New Roman" panose="02020603050405020304" pitchFamily="18" charset="0"/>
                <a:cs typeface="Calibri"/>
              </a:rPr>
              <a:t>forum</a:t>
            </a:r>
            <a:endParaRPr lang="en-NZ" sz="1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>
                <a:latin typeface="Calibri"/>
                <a:ea typeface="Times New Roman" panose="02020603050405020304" pitchFamily="18" charset="0"/>
                <a:cs typeface="Calibri"/>
              </a:rPr>
              <a:t>CEO's</a:t>
            </a:r>
            <a:r>
              <a:rPr lang="en-NZ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guide to mental health and wellbeing at work</a:t>
            </a:r>
            <a:r>
              <a:rPr lang="en-NZ" sz="1800">
                <a:latin typeface="Calibri"/>
                <a:ea typeface="Times New Roman" panose="02020603050405020304" pitchFamily="18" charset="0"/>
                <a:cs typeface="Calibri"/>
              </a:rPr>
              <a:t>,</a:t>
            </a:r>
            <a:r>
              <a:rPr lang="en-NZ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and </a:t>
            </a:r>
            <a:r>
              <a:rPr lang="en-NZ" sz="1800">
                <a:latin typeface="Calibri"/>
                <a:ea typeface="Times New Roman" panose="02020603050405020304" pitchFamily="18" charset="0"/>
                <a:cs typeface="Calibri"/>
              </a:rPr>
              <a:t>protecting</a:t>
            </a:r>
            <a:r>
              <a:rPr lang="en-NZ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mental wellbeing at work guide for CEOs</a:t>
            </a:r>
            <a:endParaRPr lang="en-NZ" sz="1800">
              <a:latin typeface="Calibri"/>
              <a:ea typeface="Times New Roman" panose="02020603050405020304" pitchFamily="18" charset="0"/>
              <a:cs typeface="Calibri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</a:pPr>
            <a:r>
              <a:rPr lang="en-NZ" sz="140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https://forum.org.nz/resources/</a:t>
            </a:r>
            <a:r>
              <a:rPr lang="en-NZ" sz="1400">
                <a:solidFill>
                  <a:srgbClr val="0070C0"/>
                </a:solidFill>
              </a:rPr>
              <a:t> </a:t>
            </a:r>
          </a:p>
          <a:p>
            <a:r>
              <a:rPr lang="en-NZ" sz="1800"/>
              <a:t>Vaccination policy support</a:t>
            </a:r>
          </a:p>
          <a:p>
            <a:pPr lvl="1"/>
            <a:r>
              <a:rPr lang="en-NZ" sz="1400">
                <a:hlinkClick r:id="rId3"/>
              </a:rPr>
              <a:t>https://forum.org.nz/resources/vaccination/</a:t>
            </a:r>
            <a:endParaRPr lang="en-NZ" sz="1400"/>
          </a:p>
          <a:p>
            <a:pPr marL="0" indent="0">
              <a:buNone/>
            </a:pPr>
            <a:endParaRPr lang="en-NZ" sz="1800" b="1"/>
          </a:p>
          <a:p>
            <a:pPr marL="0" indent="0">
              <a:buNone/>
            </a:pPr>
            <a:r>
              <a:rPr lang="en-NZ" sz="1800" b="1"/>
              <a:t>ISO 45003</a:t>
            </a:r>
          </a:p>
          <a:p>
            <a:pPr marL="0" indent="0">
              <a:buNone/>
            </a:pPr>
            <a:r>
              <a:rPr lang="en-NZ" sz="1800"/>
              <a:t>Occupational health and safety management – psychological health and safety at work guidelines for managing psychosocial risks</a:t>
            </a:r>
          </a:p>
          <a:p>
            <a:pPr lvl="1"/>
            <a:r>
              <a:rPr lang="en-NZ" sz="1400">
                <a:hlinkClick r:id="rId4"/>
              </a:rPr>
              <a:t>https://www.iso.org/obp/ui/#iso:std:iso:45003:ed-1:v1:en</a:t>
            </a:r>
            <a:endParaRPr lang="en-NZ" sz="1400"/>
          </a:p>
          <a:p>
            <a:endParaRPr lang="en-NZ" sz="1800"/>
          </a:p>
        </p:txBody>
      </p:sp>
    </p:spTree>
    <p:extLst>
      <p:ext uri="{BB962C8B-B14F-4D97-AF65-F5344CB8AC3E}">
        <p14:creationId xmlns:p14="http://schemas.microsoft.com/office/powerpoint/2010/main" val="274690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A25F-7B56-43FC-91B7-DEF4F2C7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/>
              <a:t>3.  Effective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5D6B7-8A96-4B98-9015-FB21F2DAD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NZ" sz="4000"/>
              <a:t>Ensure messages are relevant and transparent, clear and consistent </a:t>
            </a:r>
          </a:p>
          <a:p>
            <a:r>
              <a:rPr lang="en-NZ" sz="4000"/>
              <a:t>Messages should strike a balance, cut through the noise</a:t>
            </a:r>
          </a:p>
          <a:p>
            <a:r>
              <a:rPr lang="en-NZ" sz="4000"/>
              <a:t>Two-way communication using a variety of mediums</a:t>
            </a:r>
          </a:p>
          <a:p>
            <a:endParaRPr lang="en-GB" sz="4000"/>
          </a:p>
          <a:p>
            <a:r>
              <a:rPr lang="en-GB" sz="4000"/>
              <a:t>Team discussions</a:t>
            </a:r>
          </a:p>
          <a:p>
            <a:r>
              <a:rPr lang="en-GB" sz="4000"/>
              <a:t>One-on-one discussions </a:t>
            </a:r>
            <a:endParaRPr lang="en-NZ" sz="4000"/>
          </a:p>
          <a:p>
            <a:r>
              <a:rPr lang="en-GB" sz="4000"/>
              <a:t>Conversations when someone is struggling</a:t>
            </a:r>
          </a:p>
          <a:p>
            <a:endParaRPr lang="en-GB" sz="4000"/>
          </a:p>
          <a:p>
            <a:endParaRPr lang="en-GB" sz="4000"/>
          </a:p>
          <a:p>
            <a:endParaRPr lang="en-GB" sz="4000"/>
          </a:p>
          <a:p>
            <a:pPr marL="0" indent="0">
              <a:buNone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759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03C7-3E72-4158-B25D-07BA06FE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Team discussions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8BDB3-6E29-4C5D-B865-30878DD261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119" y="1443425"/>
            <a:ext cx="7173761" cy="47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4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54D8-BA7A-4FE0-8332-33ADB408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DDCEC-B46A-4333-A859-D92BB9B03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Know your team members, </a:t>
            </a:r>
            <a:r>
              <a:rPr lang="en-GB"/>
              <a:t>and their</a:t>
            </a:r>
            <a:r>
              <a:rPr lang="en-GB" sz="2800"/>
              <a:t> strengths and weaknesses as individuals and </a:t>
            </a:r>
            <a:r>
              <a:rPr lang="en-GB"/>
              <a:t>in teams</a:t>
            </a:r>
            <a:endParaRPr lang="en-GB" sz="2800"/>
          </a:p>
          <a:p>
            <a:r>
              <a:rPr lang="en-GB"/>
              <a:t>If you're working in a hybrid or WFH situation, have a routine</a:t>
            </a:r>
            <a:r>
              <a:rPr lang="en-GB" sz="2800"/>
              <a:t>, </a:t>
            </a:r>
            <a:r>
              <a:rPr lang="en-GB"/>
              <a:t>check-ins and de-briefs</a:t>
            </a:r>
            <a:endParaRPr lang="en-GB" sz="2800"/>
          </a:p>
          <a:p>
            <a:r>
              <a:rPr lang="en-GB"/>
              <a:t>Make wellbeing conversations part of the normal check-in process</a:t>
            </a:r>
            <a:endParaRPr lang="en-GB" sz="2800"/>
          </a:p>
          <a:p>
            <a:r>
              <a:rPr lang="en-NZ"/>
              <a:t>Ensure expectations of the team and ourselves are reasonable</a:t>
            </a:r>
            <a:endParaRPr lang="en-GB" sz="2800"/>
          </a:p>
          <a:p>
            <a:r>
              <a:rPr lang="en-GB"/>
              <a:t>Create a sense of control, hope and fun </a:t>
            </a:r>
          </a:p>
          <a:p>
            <a:r>
              <a:rPr lang="en-GB"/>
              <a:t>Team building 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772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C37A90-A626-4D27-92CD-004C3AB7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Karakia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574902"/>
            <a:ext cx="10515600" cy="4133850"/>
          </a:xfrm>
        </p:spPr>
        <p:txBody>
          <a:bodyPr vert="horz" lIns="91440" tIns="45720" rIns="91440" bIns="45720" numCol="2" rtlCol="0" anchor="t"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sz="3200"/>
              <a:t>Whakataka te hau ki te uru,</a:t>
            </a:r>
            <a:br>
              <a:rPr lang="en-GB" sz="3200"/>
            </a:br>
            <a:r>
              <a:rPr lang="en-GB" sz="3200"/>
              <a:t>Whakataka te hau ki te tonga.</a:t>
            </a:r>
            <a:br>
              <a:rPr lang="en-GB" sz="3200"/>
            </a:br>
            <a:r>
              <a:rPr lang="en-GB" sz="3200"/>
              <a:t>Kia mākinakina ki uta,</a:t>
            </a:r>
            <a:br>
              <a:rPr lang="en-GB" sz="3200"/>
            </a:br>
            <a:r>
              <a:rPr lang="en-GB" sz="3200"/>
              <a:t>Kia mātaratara ki tai.</a:t>
            </a:r>
            <a:br>
              <a:rPr lang="en-GB" sz="3200"/>
            </a:br>
            <a:r>
              <a:rPr lang="en-GB" sz="3200"/>
              <a:t>E hī ake ana te atākura, </a:t>
            </a:r>
            <a:br>
              <a:rPr lang="en-GB" sz="3200"/>
            </a:br>
            <a:r>
              <a:rPr lang="en-GB" sz="3200"/>
              <a:t>He tio, he huka, he hauhunga.</a:t>
            </a:r>
            <a:br>
              <a:rPr lang="en-GB" sz="3200"/>
            </a:br>
            <a:r>
              <a:rPr lang="en-GB" sz="3200"/>
              <a:t>Haumi e! Hui e! Tāiki e!</a:t>
            </a:r>
            <a:endParaRPr lang="en-NZ" sz="3200"/>
          </a:p>
          <a:p>
            <a:endParaRPr lang="en-GB" sz="3200"/>
          </a:p>
          <a:p>
            <a:endParaRPr lang="en-GB" sz="3200"/>
          </a:p>
          <a:p>
            <a:pPr marL="0" indent="0" algn="l">
              <a:buNone/>
            </a:pPr>
            <a:r>
              <a:rPr lang="en-GB" sz="3200"/>
              <a:t>Get ready for the westerly</a:t>
            </a:r>
            <a:br>
              <a:rPr lang="en-GB" sz="3200"/>
            </a:br>
            <a:r>
              <a:rPr lang="en-GB" sz="3200"/>
              <a:t>and be prepared for the southerly.</a:t>
            </a:r>
            <a:br>
              <a:rPr lang="en-GB" sz="3200"/>
            </a:br>
            <a:r>
              <a:rPr lang="en-GB" sz="3200"/>
              <a:t>It will be icy-cold inland,</a:t>
            </a:r>
            <a:br>
              <a:rPr lang="en-GB" sz="3200"/>
            </a:br>
            <a:r>
              <a:rPr lang="en-GB" sz="3200"/>
              <a:t>and icy-cold on the shore.</a:t>
            </a:r>
            <a:br>
              <a:rPr lang="en-GB" sz="3200"/>
            </a:br>
            <a:r>
              <a:rPr lang="en-GB" sz="3200"/>
              <a:t>May the dawn rise red-tipped on ice,</a:t>
            </a:r>
            <a:br>
              <a:rPr lang="en-GB" sz="3200"/>
            </a:br>
            <a:r>
              <a:rPr lang="en-GB" sz="3200"/>
              <a:t>on snow, on frost.</a:t>
            </a:r>
            <a:br>
              <a:rPr lang="en-GB" sz="3200"/>
            </a:br>
            <a:r>
              <a:rPr lang="en-GB" sz="3200"/>
              <a:t>Join! Gather! Intertwine!</a:t>
            </a:r>
            <a:endParaRPr lang="en-NZ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0906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BCCF-6A6B-4C75-ADF8-553262CA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One-on-one 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667AA-FD66-4473-8B67-20D21E5E13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528" y="1690688"/>
            <a:ext cx="6556943" cy="43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1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B7C0-4F1C-4448-B1B2-785EA8F5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1-1 conversations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3D624-067F-455C-8B2E-B39AD918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/>
              <a:t>Practice everyday conversations – how are you today, what’s important to you today, what supports are in place, what barriers? </a:t>
            </a:r>
          </a:p>
          <a:p>
            <a:r>
              <a:rPr lang="en-NZ" sz="2800" b="1"/>
              <a:t>If you</a:t>
            </a:r>
            <a:r>
              <a:rPr lang="en-NZ" b="1"/>
              <a:t> become</a:t>
            </a:r>
            <a:r>
              <a:rPr lang="en-NZ" sz="2800" b="1"/>
              <a:t> great at </a:t>
            </a:r>
            <a:r>
              <a:rPr lang="en-NZ" b="1"/>
              <a:t>having everyday</a:t>
            </a:r>
            <a:r>
              <a:rPr lang="en-NZ" sz="2800" b="1"/>
              <a:t> conversations, then when someone is struggling </a:t>
            </a:r>
            <a:r>
              <a:rPr lang="en-NZ" b="1"/>
              <a:t>it's</a:t>
            </a:r>
            <a:r>
              <a:rPr lang="en-NZ" sz="2800" b="1"/>
              <a:t> going to be easier to talk about it</a:t>
            </a:r>
            <a:r>
              <a:rPr lang="en-NZ" b="1"/>
              <a:t>.</a:t>
            </a:r>
            <a:endParaRPr lang="en-NZ" sz="2800" b="1"/>
          </a:p>
          <a:p>
            <a:endParaRPr lang="en-NZ"/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3464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72D1-6BA4-4F40-B0D8-8A570033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>
                <a:latin typeface="Arial Rounded MT Bold"/>
              </a:rPr>
              <a:t>The Covid-19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41D46-F21F-4866-94B3-5CFE6974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NZ"/>
              <a:t>Be aware of and manage your emotions, tone, speed, body language</a:t>
            </a:r>
          </a:p>
          <a:p>
            <a:r>
              <a:rPr lang="en-NZ"/>
              <a:t>Be non-judgemental </a:t>
            </a:r>
          </a:p>
          <a:p>
            <a:r>
              <a:rPr lang="en-NZ"/>
              <a:t>Ask questions, don’t make assumptions</a:t>
            </a:r>
          </a:p>
          <a:p>
            <a:r>
              <a:rPr lang="en-NZ"/>
              <a:t>Listen, and try and understand</a:t>
            </a:r>
          </a:p>
          <a:p>
            <a:r>
              <a:rPr lang="en-NZ"/>
              <a:t>Empathise and use affirmations</a:t>
            </a:r>
          </a:p>
          <a:p>
            <a:r>
              <a:rPr lang="en-NZ"/>
              <a:t>Distinguish between vaccine-hesitant and anti-vaccination stances</a:t>
            </a:r>
          </a:p>
          <a:p>
            <a:r>
              <a:rPr lang="en-NZ"/>
              <a:t>Focus on what you can agree on</a:t>
            </a:r>
          </a:p>
          <a:p>
            <a:r>
              <a:rPr lang="en-NZ"/>
              <a:t>When you do/don’t do xyz it makes me feel unsafe, to feel safe I need … </a:t>
            </a:r>
          </a:p>
        </p:txBody>
      </p:sp>
    </p:spTree>
    <p:extLst>
      <p:ext uri="{BB962C8B-B14F-4D97-AF65-F5344CB8AC3E}">
        <p14:creationId xmlns:p14="http://schemas.microsoft.com/office/powerpoint/2010/main" val="2408541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A750-773D-494F-B60C-1BF3D67C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Conversations when someone might be struggling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D7846-CF8A-4F00-B8CF-74F7C765A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4000"/>
              <a:t>What might you notice?</a:t>
            </a:r>
          </a:p>
          <a:p>
            <a:pPr marL="0" indent="0">
              <a:buNone/>
            </a:pPr>
            <a:r>
              <a:rPr lang="en-NZ" sz="4000" b="1"/>
              <a:t>- Change in behaviour, emotions, thoughts, reactions</a:t>
            </a:r>
          </a:p>
          <a:p>
            <a:pPr marL="0" indent="0">
              <a:buNone/>
            </a:pPr>
            <a:endParaRPr lang="en-NZ" sz="4000"/>
          </a:p>
          <a:p>
            <a:pPr marL="0" indent="0">
              <a:buNone/>
            </a:pPr>
            <a:r>
              <a:rPr lang="en-NZ" sz="4000"/>
              <a:t>What could you do?</a:t>
            </a:r>
          </a:p>
          <a:p>
            <a:pPr>
              <a:buFontTx/>
              <a:buChar char="-"/>
            </a:pPr>
            <a:r>
              <a:rPr lang="en-NZ" sz="4000" b="1"/>
              <a:t>Ask </a:t>
            </a:r>
          </a:p>
          <a:p>
            <a:pPr>
              <a:buFontTx/>
              <a:buChar char="-"/>
            </a:pPr>
            <a:r>
              <a:rPr lang="en-NZ" sz="4000" b="1"/>
              <a:t>Listen</a:t>
            </a:r>
          </a:p>
          <a:p>
            <a:pPr>
              <a:buFontTx/>
              <a:buChar char="-"/>
            </a:pPr>
            <a:r>
              <a:rPr lang="en-NZ" sz="4000" b="1"/>
              <a:t>Help, repeat</a:t>
            </a:r>
            <a:endParaRPr lang="en-US" sz="4000" b="1"/>
          </a:p>
          <a:p>
            <a:pPr marL="0" indent="0">
              <a:buNone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60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D5FA6-71A0-48DC-BEF2-1E9D3448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How could you start the conversation?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0A40-77F6-4039-94F9-46A16F17F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NZ" b="1"/>
              <a:t>Some tips:</a:t>
            </a:r>
          </a:p>
          <a:p>
            <a:r>
              <a:rPr lang="en-NZ"/>
              <a:t>Consider the conversation's time and place</a:t>
            </a:r>
          </a:p>
          <a:p>
            <a:pPr lvl="0"/>
            <a:r>
              <a:rPr lang="en-NZ"/>
              <a:t>Talk about the behaviour or change</a:t>
            </a:r>
          </a:p>
          <a:p>
            <a:r>
              <a:rPr lang="en-NZ"/>
              <a:t>Reassure them, and be non-judgemental</a:t>
            </a:r>
          </a:p>
          <a:p>
            <a:pPr lvl="0"/>
            <a:r>
              <a:rPr lang="en-NZ"/>
              <a:t>Ask questions, don’t make assumptions</a:t>
            </a:r>
          </a:p>
          <a:p>
            <a:pPr lvl="0"/>
            <a:r>
              <a:rPr lang="en-NZ"/>
              <a:t>Listen, and try to understand</a:t>
            </a:r>
          </a:p>
          <a:p>
            <a:pPr lvl="0"/>
            <a:r>
              <a:rPr lang="en-NZ"/>
              <a:t>Empathise</a:t>
            </a:r>
          </a:p>
          <a:p>
            <a:r>
              <a:rPr lang="en-NZ"/>
              <a:t>Help them to make a plan about what to do next</a:t>
            </a:r>
          </a:p>
          <a:p>
            <a:r>
              <a:rPr lang="en-NZ"/>
              <a:t>Check back in later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2187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7D83-C035-4DFB-95A6-1764F693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4.  Evaluating and reviewing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7284-129C-4B0E-A8A0-9B4467BFE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KISS – Keep it simple, sweetie!</a:t>
            </a:r>
            <a:endParaRPr lang="en-US"/>
          </a:p>
          <a:p>
            <a:r>
              <a:rPr lang="en-NZ" sz="3600"/>
              <a:t>ASK staff</a:t>
            </a:r>
          </a:p>
          <a:p>
            <a:pPr lvl="1"/>
            <a:r>
              <a:rPr lang="en-NZ" sz="3200"/>
              <a:t>One-on-ones</a:t>
            </a:r>
          </a:p>
          <a:p>
            <a:pPr lvl="1"/>
            <a:r>
              <a:rPr lang="en-NZ" sz="3200"/>
              <a:t>Team meetings</a:t>
            </a:r>
          </a:p>
          <a:p>
            <a:pPr lvl="1"/>
            <a:r>
              <a:rPr lang="en-NZ" sz="3200"/>
              <a:t>Staff surveys</a:t>
            </a:r>
          </a:p>
          <a:p>
            <a:r>
              <a:rPr lang="en-NZ" sz="3600"/>
              <a:t>Re-visit plans regularly </a:t>
            </a:r>
          </a:p>
          <a:p>
            <a:r>
              <a:rPr lang="en-NZ" sz="3600"/>
              <a:t>It is about starting, and then continually improving </a:t>
            </a:r>
          </a:p>
          <a:p>
            <a:pPr marL="0" indent="0">
              <a:buNone/>
            </a:pPr>
            <a:endParaRPr lang="en-NZ" sz="3600"/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4869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0ACA-776B-46DB-B28E-8FB24B2D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Reviewing workshop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5BADE-CC0F-416E-B37B-4A87D412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3200"/>
              <a:t>Understand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/>
              <a:t>mental health and wellbeing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/>
              <a:t>why it’s important to think about wellbeing at work</a:t>
            </a:r>
            <a:endParaRPr lang="en-NZ" sz="2800"/>
          </a:p>
          <a:p>
            <a:pPr lvl="0"/>
            <a:endParaRPr lang="en-NZ" sz="3200"/>
          </a:p>
          <a:p>
            <a:pPr lvl="0"/>
            <a:r>
              <a:rPr lang="en-GB" sz="3200"/>
              <a:t>Learn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/>
              <a:t>how to create a positive work environment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/>
              <a:t>some practical things that you can do</a:t>
            </a:r>
            <a:endParaRPr lang="en-US" sz="2800"/>
          </a:p>
          <a:p>
            <a:pPr marL="0" indent="0">
              <a:buNone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1997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AF62-16D2-4E69-8F47-EEF28B35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What our workplace offers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5987D-1595-453D-A813-E01364DD7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Z" i="1" dirty="0">
                <a:highlight>
                  <a:srgbClr val="FFFF00"/>
                </a:highlight>
              </a:rPr>
              <a:t>Add in your local supports and services, e.g.,</a:t>
            </a:r>
          </a:p>
          <a:p>
            <a:pPr lvl="1"/>
            <a:r>
              <a:rPr lang="en-NZ" dirty="0">
                <a:highlight>
                  <a:srgbClr val="FFFF00"/>
                </a:highlight>
              </a:rPr>
              <a:t>Employee Assistance Programmes</a:t>
            </a:r>
          </a:p>
          <a:p>
            <a:pPr lvl="1"/>
            <a:r>
              <a:rPr lang="en-NZ" dirty="0">
                <a:highlight>
                  <a:srgbClr val="FFFF00"/>
                </a:highlight>
              </a:rPr>
              <a:t>Key staff contacts</a:t>
            </a:r>
          </a:p>
          <a:p>
            <a:pPr lvl="1"/>
            <a:r>
              <a:rPr lang="en-NZ" dirty="0">
                <a:highlight>
                  <a:srgbClr val="FFFF00"/>
                </a:highlight>
              </a:rPr>
              <a:t>Local health and wellbeing providers</a:t>
            </a:r>
          </a:p>
          <a:p>
            <a:pPr lvl="1"/>
            <a:endParaRPr lang="en-NZ"/>
          </a:p>
          <a:p>
            <a:pPr lvl="1"/>
            <a:r>
              <a:rPr lang="en-NZ" dirty="0">
                <a:highlight>
                  <a:srgbClr val="FFFF00"/>
                </a:highlight>
              </a:rPr>
              <a:t>You can get an updated list of helplines and local mental health services (</a:t>
            </a:r>
            <a:r>
              <a:rPr lang="en-NZ" dirty="0">
                <a:highlight>
                  <a:srgbClr val="FFFF00"/>
                </a:highlight>
                <a:ea typeface="+mn-lt"/>
                <a:cs typeface="+mn-lt"/>
              </a:rPr>
              <a:t>https://mentalhealth.org.nz/helplines</a:t>
            </a:r>
            <a:r>
              <a:rPr lang="en-NZ" dirty="0">
                <a:highlight>
                  <a:srgbClr val="FFFF00"/>
                </a:highlight>
              </a:rPr>
              <a:t>) - this has space to add your local numbers as well</a:t>
            </a:r>
          </a:p>
          <a:p>
            <a:pPr lvl="1"/>
            <a:r>
              <a:rPr lang="en-NZ" dirty="0"/>
              <a:t>https://covid19.govt.nz/</a:t>
            </a:r>
          </a:p>
          <a:p>
            <a:pPr marL="457200" lvl="1" indent="0">
              <a:buNone/>
            </a:pPr>
            <a:endParaRPr lang="en-NZ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25385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8ACA6D4-8175-4271-B497-AE971663E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739" y="349858"/>
            <a:ext cx="4305901" cy="57253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2C1E23-7B77-409F-8B95-1AB9096DE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431" y="1602569"/>
            <a:ext cx="1237595" cy="40176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11D856-A3AA-44EB-B98B-8731AFFF3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920" y="349858"/>
            <a:ext cx="4496427" cy="13717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DE65E9-0B30-491E-BA8E-0E8AE3CD5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974" y="1808861"/>
            <a:ext cx="4496427" cy="13717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FC3702-3B2D-4290-BA77-F622AAEBA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974" y="3267865"/>
            <a:ext cx="4534533" cy="13717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721F5D-FA12-4EBB-B8F3-8F1B88276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7922" y="4726869"/>
            <a:ext cx="4496427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71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6D5C-30CC-43A6-BA96-33521686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>
                <a:latin typeface="Arial Rounded MT Bold"/>
              </a:rPr>
              <a:t>Mental Health Foundation Covid-19 resources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51CB71-5351-4C75-A5B3-740F40E25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287" y="1752065"/>
            <a:ext cx="3591703" cy="380100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31F62F-B271-46BF-B9AA-CB56742323C0}"/>
              </a:ext>
            </a:extLst>
          </p:cNvPr>
          <p:cNvSpPr txBox="1"/>
          <p:nvPr/>
        </p:nvSpPr>
        <p:spPr>
          <a:xfrm>
            <a:off x="571501" y="3203596"/>
            <a:ext cx="10010774" cy="290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endParaRPr lang="en-NZ"/>
          </a:p>
          <a:p>
            <a:r>
              <a:rPr lang="en-NZ"/>
              <a:t>https://mentalhealth.org.nz/search?query=covid</a:t>
            </a:r>
          </a:p>
        </p:txBody>
      </p:sp>
    </p:spTree>
    <p:extLst>
      <p:ext uri="{BB962C8B-B14F-4D97-AF65-F5344CB8AC3E}">
        <p14:creationId xmlns:p14="http://schemas.microsoft.com/office/powerpoint/2010/main" val="360827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B8BF-017E-49BF-8AD1-40545C55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will get out of today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71A9-648D-4BA3-8835-6F84A319C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3200"/>
              <a:t>Understand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/>
              <a:t>mental health and wellbeing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/>
              <a:t>why it’s important to think about wellbeing at work</a:t>
            </a:r>
            <a:endParaRPr lang="en-NZ" sz="2800"/>
          </a:p>
          <a:p>
            <a:pPr lvl="0"/>
            <a:endParaRPr lang="en-NZ" sz="3200"/>
          </a:p>
          <a:p>
            <a:pPr lvl="0"/>
            <a:r>
              <a:rPr lang="en-GB" sz="3200"/>
              <a:t>Learn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/>
              <a:t>how to create a positive work environment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/>
              <a:t>some practical things that you can do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/>
              <a:t>Is there anything else someone wants to learn today? </a:t>
            </a:r>
            <a:endParaRPr lang="en-US" sz="2800"/>
          </a:p>
          <a:p>
            <a:pPr marL="0" indent="0">
              <a:buNone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214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BBE6BB-EB37-411D-ACBA-5498C4FF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Karakia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3596-C493-4687-BAEB-B6824E0E1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lnSpc>
                <a:spcPct val="150000"/>
              </a:lnSpc>
              <a:buNone/>
            </a:pPr>
            <a:r>
              <a:rPr lang="en-NZ"/>
              <a:t>Kia whakairia te tapu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/>
              <a:t>Kia wātea ai te ara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/>
              <a:t>Kia turuki whakataha ai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/>
              <a:t>Kia turuki whakataha ai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/>
              <a:t>Haumi e. Hui e. Tāiki e!</a:t>
            </a:r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r>
              <a:rPr lang="en-NZ"/>
              <a:t>Restrictions are moved aside</a:t>
            </a:r>
          </a:p>
          <a:p>
            <a:pPr marL="0" indent="0">
              <a:buNone/>
            </a:pPr>
            <a:r>
              <a:rPr lang="en-NZ"/>
              <a:t>So the pathway is clear</a:t>
            </a:r>
          </a:p>
          <a:p>
            <a:pPr marL="0" indent="0">
              <a:buNone/>
            </a:pPr>
            <a:r>
              <a:rPr lang="en-NZ"/>
              <a:t>To return to everyday activities</a:t>
            </a:r>
          </a:p>
        </p:txBody>
      </p:sp>
    </p:spTree>
    <p:extLst>
      <p:ext uri="{BB962C8B-B14F-4D97-AF65-F5344CB8AC3E}">
        <p14:creationId xmlns:p14="http://schemas.microsoft.com/office/powerpoint/2010/main" val="436182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71" y="5629729"/>
            <a:ext cx="34036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29" y="566057"/>
            <a:ext cx="5727700" cy="2571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0329" y="0"/>
            <a:ext cx="684167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5FE064-3CD5-48C2-BD8C-D2C23C0E0B1C}"/>
              </a:ext>
            </a:extLst>
          </p:cNvPr>
          <p:cNvSpPr txBox="1"/>
          <p:nvPr/>
        </p:nvSpPr>
        <p:spPr>
          <a:xfrm>
            <a:off x="638629" y="3196684"/>
            <a:ext cx="5803621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accent1"/>
                </a:solidFill>
              </a:rPr>
              <a:t>Creating positive environments for mental wellbeing </a:t>
            </a:r>
          </a:p>
          <a:p>
            <a:r>
              <a:rPr lang="en-GB" sz="3200" b="1">
                <a:solidFill>
                  <a:schemeClr val="accent1"/>
                </a:solidFill>
              </a:rPr>
              <a:t>– the what, why and how </a:t>
            </a:r>
            <a:endParaRPr lang="en-NZ" sz="3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2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9490"/>
          </a:xfrm>
        </p:spPr>
        <p:txBody>
          <a:bodyPr>
            <a:normAutofit/>
          </a:bodyPr>
          <a:lstStyle/>
          <a:p>
            <a:r>
              <a:rPr lang="en-GB"/>
              <a:t>What is mental health and wellbeing?</a:t>
            </a:r>
            <a:br>
              <a:rPr lang="en-NZ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4615"/>
            <a:ext cx="10515600" cy="3614860"/>
          </a:xfrm>
        </p:spPr>
        <p:txBody>
          <a:bodyPr/>
          <a:lstStyle/>
          <a:p>
            <a:pPr marL="0" indent="0">
              <a:buNone/>
            </a:pPr>
            <a:endParaRPr lang="en-GB" sz="4000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74D24-10C9-45DF-A69D-79420EC43814}"/>
              </a:ext>
            </a:extLst>
          </p:cNvPr>
          <p:cNvSpPr txBox="1"/>
          <p:nvPr/>
        </p:nvSpPr>
        <p:spPr>
          <a:xfrm>
            <a:off x="533400" y="1781174"/>
            <a:ext cx="10696575" cy="26510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 state of wellbeing </a:t>
            </a:r>
            <a:r>
              <a:rPr lang="en-NZ" sz="2400">
                <a:latin typeface="Calibri"/>
                <a:ea typeface="Times New Roman" panose="02020603050405020304" pitchFamily="18" charset="0"/>
                <a:cs typeface="Times New Roman"/>
              </a:rPr>
              <a:t>where people can </a:t>
            </a:r>
            <a:r>
              <a:rPr lang="en-NZ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reach</a:t>
            </a:r>
            <a:r>
              <a:rPr lang="en-NZ" sz="2400">
                <a:latin typeface="Calibri"/>
                <a:ea typeface="Times New Roman" panose="02020603050405020304" pitchFamily="18" charset="0"/>
                <a:cs typeface="Times New Roman"/>
              </a:rPr>
              <a:t> their</a:t>
            </a:r>
            <a:r>
              <a:rPr lang="en-NZ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potential, cope with </a:t>
            </a:r>
            <a:r>
              <a:rPr lang="en-NZ" sz="2400">
                <a:latin typeface="Calibri"/>
                <a:ea typeface="Times New Roman" panose="02020603050405020304" pitchFamily="18" charset="0"/>
                <a:cs typeface="Times New Roman"/>
              </a:rPr>
              <a:t>normal stressors, can work productively and contribute to community (WHO 2014)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Aspects of work that harm or impair mental wellbeing are commonly referred to as psychosocial risks</a:t>
            </a:r>
            <a:r>
              <a:rPr lang="en-NZ" sz="2400">
                <a:latin typeface="Calibri"/>
                <a:ea typeface="Times New Roman" panose="02020603050405020304" pitchFamily="18" charset="0"/>
                <a:cs typeface="Times New Roman"/>
              </a:rPr>
              <a:t>, but </a:t>
            </a:r>
            <a:r>
              <a:rPr lang="en-NZ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it may be more helpful to refer to psychosocial risks simply as risks to mental wellbeing</a:t>
            </a:r>
            <a:r>
              <a:rPr lang="en-NZ" sz="2400">
                <a:latin typeface="Calibri"/>
                <a:ea typeface="Times New Roman" panose="02020603050405020304" pitchFamily="18" charset="0"/>
                <a:cs typeface="Times New Roman"/>
              </a:rPr>
              <a:t>.</a:t>
            </a:r>
            <a:endParaRPr lang="en-NZ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98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96EF-FFF4-4D63-9158-82B0E41A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Poor mental 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CD65D-4281-4A9F-A182-BA23DBFEE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Costly to both individuals and organisations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NZ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cute or chronic</a:t>
            </a:r>
            <a:endParaRPr lang="en-NZ" sz="28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NZ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esult from a single or repeated exposure to risk(s) factors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can be</a:t>
            </a:r>
            <a:r>
              <a:rPr lang="en-NZ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mild to severe psychological disorders e.g., depression, anxiety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655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43E9-A310-44BE-8C68-71F2A070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Mental health and mental wellbeing</a:t>
            </a:r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22FFA-F377-4FD2-B88F-8C9758AAD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22" y="1530640"/>
            <a:ext cx="4412755" cy="45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0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3DCDC5-A509-40E7-8E61-CB9043208ADD}"/>
              </a:ext>
            </a:extLst>
          </p:cNvPr>
          <p:cNvSpPr/>
          <p:nvPr/>
        </p:nvSpPr>
        <p:spPr>
          <a:xfrm>
            <a:off x="1325460" y="1501629"/>
            <a:ext cx="3858936" cy="4471332"/>
          </a:xfrm>
          <a:prstGeom prst="roundRect">
            <a:avLst/>
          </a:prstGeom>
          <a:solidFill>
            <a:srgbClr val="174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A3575-0210-4F7D-B24A-A948791B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want for our workers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3BA8BC-0C51-4331-8760-089A0A6E9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505" y="1750962"/>
            <a:ext cx="3240031" cy="1258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DDB17C-EF2D-4A69-A02D-AF95F54D89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505" y="3070063"/>
            <a:ext cx="3240031" cy="12588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93ADC4-29D8-44D4-80D8-A73C7CB6CF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504" y="4389164"/>
            <a:ext cx="3240031" cy="1258827"/>
          </a:xfrm>
          <a:prstGeom prst="rect">
            <a:avLst/>
          </a:prstGeom>
        </p:spPr>
      </p:pic>
      <p:pic>
        <p:nvPicPr>
          <p:cNvPr id="18" name="Picture 17" descr="_CSP8747.jpg">
            <a:extLst>
              <a:ext uri="{FF2B5EF4-FFF2-40B4-BE49-F238E27FC236}">
                <a16:creationId xmlns:a16="http://schemas.microsoft.com/office/drawing/2014/main" id="{C2FE8E4A-8BA0-48D5-9DC4-FBBCED1E58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656" y="1956156"/>
            <a:ext cx="5239809" cy="34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4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104A-6325-40EE-9563-55FA6405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NZ"/>
            </a:br>
            <a:r>
              <a:rPr lang="en-NZ"/>
              <a:t>The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2164-53D2-4B7E-90AA-D569B647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It is estimated that mental health problems cost New Zealand </a:t>
            </a:r>
            <a:r>
              <a:rPr lang="en-NZ">
                <a:latin typeface="Calibri"/>
                <a:ea typeface="Times New Roman" panose="02020603050405020304" pitchFamily="18" charset="0"/>
                <a:cs typeface="Times New Roman"/>
              </a:rPr>
              <a:t>businesses</a:t>
            </a:r>
            <a:r>
              <a:rPr lang="en-NZ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at least $1.65bn per annum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WorkSafe Segmentation and Insights Programme Research (2019) found that in the last 12 months, 20% of respondents experienced depression, 31% anxiety, and 60% stress</a:t>
            </a:r>
            <a:endParaRPr lang="en-NZ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New Zealand Workplace Barometer (2020) reported that 70% of respondents reported an absence from work during the last 12 months due to </a:t>
            </a:r>
            <a:r>
              <a:rPr lang="en-NZ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NZ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or mental health</a:t>
            </a:r>
            <a:r>
              <a:rPr lang="en-NZ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NZ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945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B66FE10-F214-4D39-8472-26CF30F72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35066" y="0"/>
            <a:ext cx="11121867" cy="625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5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rking Well 1">
      <a:dk1>
        <a:srgbClr val="164170"/>
      </a:dk1>
      <a:lt1>
        <a:srgbClr val="FFFFFF"/>
      </a:lt1>
      <a:dk2>
        <a:srgbClr val="44546A"/>
      </a:dk2>
      <a:lt2>
        <a:srgbClr val="E7E6E6"/>
      </a:lt2>
      <a:accent1>
        <a:srgbClr val="B8E1D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ing Well presentation" id="{B785AE75-EF28-5E42-9868-387D273240F5}" vid="{8B42CE9D-0420-E347-80C8-1149E93F80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14" ma:contentTypeDescription="Create a new document." ma:contentTypeScope="" ma:versionID="a5327b4283ede7bc831df2ccb230777c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6a78ba3be06574d201f0e8613206916c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byPA xmlns="2c42301b-c6dd-4269-91b9-17c9a1ee7006">false</ReadbyPA>
  </documentManagement>
</p:properties>
</file>

<file path=customXml/itemProps1.xml><?xml version="1.0" encoding="utf-8"?>
<ds:datastoreItem xmlns:ds="http://schemas.openxmlformats.org/officeDocument/2006/customXml" ds:itemID="{F11E3FC7-57B6-40E8-B78B-2D9469C5AC91}">
  <ds:schemaRefs>
    <ds:schemaRef ds:uri="2c42301b-c6dd-4269-91b9-17c9a1ee7006"/>
    <ds:schemaRef ds:uri="629fa9f3-65f0-4f99-94e6-4f6d9e273c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2AB81A-EC9E-4CBC-A75F-3968D36EDA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AC2EFA-DB67-4D36-8A02-5DE7376722A5}">
  <ds:schemaRefs>
    <ds:schemaRef ds:uri="2c42301b-c6dd-4269-91b9-17c9a1ee700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Microsoft Office PowerPoint</Application>
  <PresentationFormat>Widescreen</PresentationFormat>
  <Paragraphs>198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Rounded MT Bold</vt:lpstr>
      <vt:lpstr>Calibri</vt:lpstr>
      <vt:lpstr>Times New Roman</vt:lpstr>
      <vt:lpstr>Wingdings</vt:lpstr>
      <vt:lpstr>Office Theme</vt:lpstr>
      <vt:lpstr>PowerPoint Presentation</vt:lpstr>
      <vt:lpstr>Karakia</vt:lpstr>
      <vt:lpstr>What you will get out of today</vt:lpstr>
      <vt:lpstr>What is mental health and wellbeing? </vt:lpstr>
      <vt:lpstr>Poor mental wellbeing</vt:lpstr>
      <vt:lpstr>Mental health and mental wellbeing</vt:lpstr>
      <vt:lpstr>What we want for our workers</vt:lpstr>
      <vt:lpstr> The statistics</vt:lpstr>
      <vt:lpstr>PowerPoint Presentation</vt:lpstr>
      <vt:lpstr>PowerPoint Presentation</vt:lpstr>
      <vt:lpstr>The business case: Te tangata,  te tangata</vt:lpstr>
      <vt:lpstr>Creating positive work environments</vt:lpstr>
      <vt:lpstr>Key elements for creating positive work environments</vt:lpstr>
      <vt:lpstr>1.  Leadership commitment</vt:lpstr>
      <vt:lpstr>2.  Policies and processes</vt:lpstr>
      <vt:lpstr>New tools – the design of mentally-healthy work</vt:lpstr>
      <vt:lpstr>3.  Effective communication</vt:lpstr>
      <vt:lpstr>Team discussions</vt:lpstr>
      <vt:lpstr>Teams</vt:lpstr>
      <vt:lpstr>One-on-one </vt:lpstr>
      <vt:lpstr>1-1 conversations </vt:lpstr>
      <vt:lpstr>The Covid-19 conversation</vt:lpstr>
      <vt:lpstr>Conversations when someone might be struggling</vt:lpstr>
      <vt:lpstr>How could you start the conversation?</vt:lpstr>
      <vt:lpstr>4.  Evaluating and reviewing</vt:lpstr>
      <vt:lpstr>Reviewing workshop goals</vt:lpstr>
      <vt:lpstr>What our workplace offers</vt:lpstr>
      <vt:lpstr>PowerPoint Presentation</vt:lpstr>
      <vt:lpstr>Mental Health Foundation Covid-19 resources</vt:lpstr>
      <vt:lpstr>Karakia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Mitchell</dc:creator>
  <cp:lastModifiedBy>Meghan Parr</cp:lastModifiedBy>
  <cp:revision>4</cp:revision>
  <dcterms:created xsi:type="dcterms:W3CDTF">2020-03-06T06:49:01Z</dcterms:created>
  <dcterms:modified xsi:type="dcterms:W3CDTF">2026-04-09T02:17:48Z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</Properties>
</file>