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x="18288000" cy="10287000"/>
  <p:notesSz cx="6858000" cy="9144000"/>
  <p:embeddedFontLst>
    <p:embeddedFont>
      <p:font typeface="Calibri" panose="020F0502020204030204" pitchFamily="34" charset="0"/>
      <p:regular r:id="rId26"/>
      <p:bold r:id="rId27"/>
      <p:italic r:id="rId28"/>
      <p:boldItalic r:id="rId29"/>
    </p:embeddedFont>
    <p:embeddedFont>
      <p:font typeface="Youth Heavy" panose="020B0604020202020204" charset="0"/>
      <p:regular r:id="rId30"/>
    </p:embeddedFont>
    <p:embeddedFont>
      <p:font typeface="Youth Heavy Italics" panose="020B0604020202020204" charset="0"/>
      <p:regular r:id="rId31"/>
    </p:embeddedFont>
    <p:embeddedFont>
      <p:font typeface="Youth Medium" panose="020B0604020202020204"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A5F22A-09E3-A2DA-4319-7019C523FBDD}" v="35" dt="2023-08-08T02:35:51.4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7.fntdata"/><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F4F1"/>
        </a:solidFill>
        <a:effectLst/>
      </p:bgPr>
    </p:bg>
    <p:spTree>
      <p:nvGrpSpPr>
        <p:cNvPr id="1" name=""/>
        <p:cNvGrpSpPr/>
        <p:nvPr/>
      </p:nvGrpSpPr>
      <p:grpSpPr>
        <a:xfrm>
          <a:off x="0" y="0"/>
          <a:ext cx="0" cy="0"/>
          <a:chOff x="0" y="0"/>
          <a:chExt cx="0" cy="0"/>
        </a:xfrm>
      </p:grpSpPr>
      <p:sp>
        <p:nvSpPr>
          <p:cNvPr id="2" name="Freeform 2"/>
          <p:cNvSpPr/>
          <p:nvPr/>
        </p:nvSpPr>
        <p:spPr>
          <a:xfrm>
            <a:off x="1028700" y="8119044"/>
            <a:ext cx="2863052" cy="1139256"/>
          </a:xfrm>
          <a:custGeom>
            <a:avLst/>
            <a:gdLst/>
            <a:ahLst/>
            <a:cxnLst/>
            <a:rect l="l" t="t" r="r" b="b"/>
            <a:pathLst>
              <a:path w="2863052" h="1139256">
                <a:moveTo>
                  <a:pt x="0" y="0"/>
                </a:moveTo>
                <a:lnTo>
                  <a:pt x="2863052" y="0"/>
                </a:lnTo>
                <a:lnTo>
                  <a:pt x="2863052" y="1139256"/>
                </a:lnTo>
                <a:lnTo>
                  <a:pt x="0" y="1139256"/>
                </a:lnTo>
                <a:lnTo>
                  <a:pt x="0" y="0"/>
                </a:lnTo>
                <a:close/>
              </a:path>
            </a:pathLst>
          </a:custGeom>
          <a:blipFill>
            <a:blip r:embed="rId2"/>
            <a:stretch>
              <a:fillRect/>
            </a:stretch>
          </a:blipFill>
        </p:spPr>
      </p:sp>
      <p:sp>
        <p:nvSpPr>
          <p:cNvPr id="3" name="TextBox 3"/>
          <p:cNvSpPr txBox="1"/>
          <p:nvPr/>
        </p:nvSpPr>
        <p:spPr>
          <a:xfrm>
            <a:off x="5304266" y="743681"/>
            <a:ext cx="7679468" cy="2439669"/>
          </a:xfrm>
          <a:prstGeom prst="rect">
            <a:avLst/>
          </a:prstGeom>
        </p:spPr>
        <p:txBody>
          <a:bodyPr lIns="0" tIns="0" rIns="0" bIns="0" rtlCol="0" anchor="t">
            <a:spAutoFit/>
          </a:bodyPr>
          <a:lstStyle/>
          <a:p>
            <a:pPr algn="ctr">
              <a:lnSpc>
                <a:spcPts val="9289"/>
              </a:lnSpc>
            </a:pPr>
            <a:r>
              <a:rPr lang="en-US" sz="9999">
                <a:solidFill>
                  <a:srgbClr val="231F20"/>
                </a:solidFill>
                <a:latin typeface="Youth Heavy"/>
              </a:rPr>
              <a:t>Five Ways, Five Days.</a:t>
            </a:r>
          </a:p>
        </p:txBody>
      </p:sp>
      <p:sp>
        <p:nvSpPr>
          <p:cNvPr id="4" name="TextBox 4"/>
          <p:cNvSpPr txBox="1"/>
          <p:nvPr/>
        </p:nvSpPr>
        <p:spPr>
          <a:xfrm>
            <a:off x="13756025" y="8745822"/>
            <a:ext cx="3503275" cy="412114"/>
          </a:xfrm>
          <a:prstGeom prst="rect">
            <a:avLst/>
          </a:prstGeom>
        </p:spPr>
        <p:txBody>
          <a:bodyPr lIns="0" tIns="0" rIns="0" bIns="0" rtlCol="0" anchor="t">
            <a:spAutoFit/>
          </a:bodyPr>
          <a:lstStyle/>
          <a:p>
            <a:pPr algn="just">
              <a:lnSpc>
                <a:spcPts val="3099"/>
              </a:lnSpc>
            </a:pPr>
            <a:r>
              <a:rPr lang="en-US" sz="3099">
                <a:solidFill>
                  <a:srgbClr val="231F20"/>
                </a:solidFill>
                <a:latin typeface="Youth Medium"/>
              </a:rPr>
              <a:t>18-24 September</a:t>
            </a:r>
          </a:p>
        </p:txBody>
      </p:sp>
      <p:sp>
        <p:nvSpPr>
          <p:cNvPr id="5" name="TextBox 5"/>
          <p:cNvSpPr txBox="1"/>
          <p:nvPr/>
        </p:nvSpPr>
        <p:spPr>
          <a:xfrm>
            <a:off x="7392363" y="8267704"/>
            <a:ext cx="3503275" cy="990596"/>
          </a:xfrm>
          <a:prstGeom prst="rect">
            <a:avLst/>
          </a:prstGeom>
        </p:spPr>
        <p:txBody>
          <a:bodyPr lIns="0" tIns="0" rIns="0" bIns="0" rtlCol="0" anchor="t">
            <a:spAutoFit/>
          </a:bodyPr>
          <a:lstStyle/>
          <a:p>
            <a:pPr algn="ctr">
              <a:lnSpc>
                <a:spcPts val="7499"/>
              </a:lnSpc>
            </a:pPr>
            <a:r>
              <a:rPr lang="en-US" sz="7499">
                <a:solidFill>
                  <a:srgbClr val="231F20"/>
                </a:solidFill>
                <a:latin typeface="Youth Medium"/>
              </a:rPr>
              <a:t>Quiz</a:t>
            </a:r>
          </a:p>
        </p:txBody>
      </p:sp>
      <p:grpSp>
        <p:nvGrpSpPr>
          <p:cNvPr id="6" name="Group 6"/>
          <p:cNvGrpSpPr/>
          <p:nvPr/>
        </p:nvGrpSpPr>
        <p:grpSpPr>
          <a:xfrm>
            <a:off x="-4637265" y="3744386"/>
            <a:ext cx="24059256" cy="3523473"/>
            <a:chOff x="0" y="0"/>
            <a:chExt cx="32079008" cy="4697964"/>
          </a:xfrm>
        </p:grpSpPr>
        <p:grpSp>
          <p:nvGrpSpPr>
            <p:cNvPr id="7" name="Group 7"/>
            <p:cNvGrpSpPr/>
            <p:nvPr/>
          </p:nvGrpSpPr>
          <p:grpSpPr>
            <a:xfrm>
              <a:off x="4916618" y="0"/>
              <a:ext cx="13764285" cy="915494"/>
              <a:chOff x="0" y="0"/>
              <a:chExt cx="3147728" cy="209363"/>
            </a:xfrm>
          </p:grpSpPr>
          <p:sp>
            <p:nvSpPr>
              <p:cNvPr id="8" name="Freeform 8"/>
              <p:cNvSpPr/>
              <p:nvPr/>
            </p:nvSpPr>
            <p:spPr>
              <a:xfrm>
                <a:off x="0" y="0"/>
                <a:ext cx="3147728" cy="209363"/>
              </a:xfrm>
              <a:custGeom>
                <a:avLst/>
                <a:gdLst/>
                <a:ahLst/>
                <a:cxnLst/>
                <a:rect l="l" t="t" r="r" b="b"/>
                <a:pathLst>
                  <a:path w="3147728" h="209363">
                    <a:moveTo>
                      <a:pt x="24748" y="0"/>
                    </a:moveTo>
                    <a:lnTo>
                      <a:pt x="3122980" y="0"/>
                    </a:lnTo>
                    <a:cubicBezTo>
                      <a:pt x="3136648" y="0"/>
                      <a:pt x="3147728" y="11080"/>
                      <a:pt x="3147728" y="24748"/>
                    </a:cubicBezTo>
                    <a:lnTo>
                      <a:pt x="3147728" y="184614"/>
                    </a:lnTo>
                    <a:cubicBezTo>
                      <a:pt x="3147728" y="198282"/>
                      <a:pt x="3136648" y="209363"/>
                      <a:pt x="3122980" y="209363"/>
                    </a:cubicBezTo>
                    <a:lnTo>
                      <a:pt x="24748" y="209363"/>
                    </a:lnTo>
                    <a:cubicBezTo>
                      <a:pt x="11080" y="209363"/>
                      <a:pt x="0" y="198282"/>
                      <a:pt x="0" y="184614"/>
                    </a:cubicBezTo>
                    <a:lnTo>
                      <a:pt x="0" y="24748"/>
                    </a:lnTo>
                    <a:cubicBezTo>
                      <a:pt x="0" y="11080"/>
                      <a:pt x="11080" y="0"/>
                      <a:pt x="24748" y="0"/>
                    </a:cubicBezTo>
                    <a:close/>
                  </a:path>
                </a:pathLst>
              </a:custGeom>
              <a:solidFill>
                <a:srgbClr val="4F9EF2"/>
              </a:solidFill>
            </p:spPr>
          </p:sp>
          <p:sp>
            <p:nvSpPr>
              <p:cNvPr id="9" name="TextBox 9"/>
              <p:cNvSpPr txBox="1"/>
              <p:nvPr/>
            </p:nvSpPr>
            <p:spPr>
              <a:xfrm>
                <a:off x="0" y="-9525"/>
                <a:ext cx="812800" cy="822325"/>
              </a:xfrm>
              <a:prstGeom prst="rect">
                <a:avLst/>
              </a:prstGeom>
            </p:spPr>
            <p:txBody>
              <a:bodyPr lIns="43879" tIns="43879" rIns="43879" bIns="43879" rtlCol="0" anchor="ctr"/>
              <a:lstStyle/>
              <a:p>
                <a:pPr algn="ctr">
                  <a:lnSpc>
                    <a:spcPts val="1620"/>
                  </a:lnSpc>
                </a:pPr>
                <a:endParaRPr/>
              </a:p>
            </p:txBody>
          </p:sp>
        </p:grpSp>
        <p:grpSp>
          <p:nvGrpSpPr>
            <p:cNvPr id="10" name="Group 10"/>
            <p:cNvGrpSpPr/>
            <p:nvPr/>
          </p:nvGrpSpPr>
          <p:grpSpPr>
            <a:xfrm>
              <a:off x="15565689" y="936871"/>
              <a:ext cx="15685615" cy="915494"/>
              <a:chOff x="0" y="0"/>
              <a:chExt cx="3587113" cy="209363"/>
            </a:xfrm>
          </p:grpSpPr>
          <p:sp>
            <p:nvSpPr>
              <p:cNvPr id="11" name="Freeform 11"/>
              <p:cNvSpPr/>
              <p:nvPr/>
            </p:nvSpPr>
            <p:spPr>
              <a:xfrm>
                <a:off x="0" y="0"/>
                <a:ext cx="3587113" cy="209363"/>
              </a:xfrm>
              <a:custGeom>
                <a:avLst/>
                <a:gdLst/>
                <a:ahLst/>
                <a:cxnLst/>
                <a:rect l="l" t="t" r="r" b="b"/>
                <a:pathLst>
                  <a:path w="3587113" h="209363">
                    <a:moveTo>
                      <a:pt x="21717" y="0"/>
                    </a:moveTo>
                    <a:lnTo>
                      <a:pt x="3565396" y="0"/>
                    </a:lnTo>
                    <a:cubicBezTo>
                      <a:pt x="3577390" y="0"/>
                      <a:pt x="3587113" y="9723"/>
                      <a:pt x="3587113" y="21717"/>
                    </a:cubicBezTo>
                    <a:lnTo>
                      <a:pt x="3587113" y="187646"/>
                    </a:lnTo>
                    <a:cubicBezTo>
                      <a:pt x="3587113" y="199640"/>
                      <a:pt x="3577390" y="209363"/>
                      <a:pt x="3565396" y="209363"/>
                    </a:cubicBezTo>
                    <a:lnTo>
                      <a:pt x="21717" y="209363"/>
                    </a:lnTo>
                    <a:cubicBezTo>
                      <a:pt x="9723" y="209363"/>
                      <a:pt x="0" y="199640"/>
                      <a:pt x="0" y="187646"/>
                    </a:cubicBezTo>
                    <a:lnTo>
                      <a:pt x="0" y="21717"/>
                    </a:lnTo>
                    <a:cubicBezTo>
                      <a:pt x="0" y="9723"/>
                      <a:pt x="9723" y="0"/>
                      <a:pt x="21717" y="0"/>
                    </a:cubicBezTo>
                    <a:close/>
                  </a:path>
                </a:pathLst>
              </a:custGeom>
              <a:solidFill>
                <a:srgbClr val="FF85DE"/>
              </a:solidFill>
            </p:spPr>
          </p:sp>
          <p:sp>
            <p:nvSpPr>
              <p:cNvPr id="12" name="TextBox 12"/>
              <p:cNvSpPr txBox="1"/>
              <p:nvPr/>
            </p:nvSpPr>
            <p:spPr>
              <a:xfrm>
                <a:off x="0" y="-9525"/>
                <a:ext cx="812800" cy="822325"/>
              </a:xfrm>
              <a:prstGeom prst="rect">
                <a:avLst/>
              </a:prstGeom>
            </p:spPr>
            <p:txBody>
              <a:bodyPr lIns="43879" tIns="43879" rIns="43879" bIns="43879" rtlCol="0" anchor="ctr"/>
              <a:lstStyle/>
              <a:p>
                <a:pPr algn="ctr">
                  <a:lnSpc>
                    <a:spcPts val="1620"/>
                  </a:lnSpc>
                </a:pPr>
                <a:endParaRPr/>
              </a:p>
            </p:txBody>
          </p:sp>
        </p:grpSp>
        <p:grpSp>
          <p:nvGrpSpPr>
            <p:cNvPr id="13" name="Group 13"/>
            <p:cNvGrpSpPr/>
            <p:nvPr/>
          </p:nvGrpSpPr>
          <p:grpSpPr>
            <a:xfrm>
              <a:off x="0" y="1887350"/>
              <a:ext cx="21475860" cy="915494"/>
              <a:chOff x="0" y="0"/>
              <a:chExt cx="4911273" cy="209363"/>
            </a:xfrm>
          </p:grpSpPr>
          <p:sp>
            <p:nvSpPr>
              <p:cNvPr id="14" name="Freeform 14"/>
              <p:cNvSpPr/>
              <p:nvPr/>
            </p:nvSpPr>
            <p:spPr>
              <a:xfrm>
                <a:off x="0" y="0"/>
                <a:ext cx="4911273" cy="209363"/>
              </a:xfrm>
              <a:custGeom>
                <a:avLst/>
                <a:gdLst/>
                <a:ahLst/>
                <a:cxnLst/>
                <a:rect l="l" t="t" r="r" b="b"/>
                <a:pathLst>
                  <a:path w="4911273" h="209363">
                    <a:moveTo>
                      <a:pt x="15862" y="0"/>
                    </a:moveTo>
                    <a:lnTo>
                      <a:pt x="4895411" y="0"/>
                    </a:lnTo>
                    <a:cubicBezTo>
                      <a:pt x="4904172" y="0"/>
                      <a:pt x="4911273" y="7102"/>
                      <a:pt x="4911273" y="15862"/>
                    </a:cubicBezTo>
                    <a:lnTo>
                      <a:pt x="4911273" y="193501"/>
                    </a:lnTo>
                    <a:cubicBezTo>
                      <a:pt x="4911273" y="197708"/>
                      <a:pt x="4909602" y="201742"/>
                      <a:pt x="4906627" y="204717"/>
                    </a:cubicBezTo>
                    <a:cubicBezTo>
                      <a:pt x="4903653" y="207691"/>
                      <a:pt x="4899618" y="209363"/>
                      <a:pt x="4895411" y="209363"/>
                    </a:cubicBezTo>
                    <a:lnTo>
                      <a:pt x="15862" y="209363"/>
                    </a:lnTo>
                    <a:cubicBezTo>
                      <a:pt x="11655" y="209363"/>
                      <a:pt x="7620" y="207691"/>
                      <a:pt x="4646" y="204717"/>
                    </a:cubicBezTo>
                    <a:cubicBezTo>
                      <a:pt x="1671" y="201742"/>
                      <a:pt x="0" y="197708"/>
                      <a:pt x="0" y="193501"/>
                    </a:cubicBezTo>
                    <a:lnTo>
                      <a:pt x="0" y="15862"/>
                    </a:lnTo>
                    <a:cubicBezTo>
                      <a:pt x="0" y="11655"/>
                      <a:pt x="1671" y="7620"/>
                      <a:pt x="4646" y="4646"/>
                    </a:cubicBezTo>
                    <a:cubicBezTo>
                      <a:pt x="7620" y="1671"/>
                      <a:pt x="11655" y="0"/>
                      <a:pt x="15862" y="0"/>
                    </a:cubicBezTo>
                    <a:close/>
                  </a:path>
                </a:pathLst>
              </a:custGeom>
              <a:solidFill>
                <a:srgbClr val="00B67E"/>
              </a:solidFill>
            </p:spPr>
          </p:sp>
          <p:sp>
            <p:nvSpPr>
              <p:cNvPr id="15" name="TextBox 15"/>
              <p:cNvSpPr txBox="1"/>
              <p:nvPr/>
            </p:nvSpPr>
            <p:spPr>
              <a:xfrm>
                <a:off x="0" y="-9525"/>
                <a:ext cx="812800" cy="822325"/>
              </a:xfrm>
              <a:prstGeom prst="rect">
                <a:avLst/>
              </a:prstGeom>
            </p:spPr>
            <p:txBody>
              <a:bodyPr lIns="43879" tIns="43879" rIns="43879" bIns="43879" rtlCol="0" anchor="ctr"/>
              <a:lstStyle/>
              <a:p>
                <a:pPr algn="ctr">
                  <a:lnSpc>
                    <a:spcPts val="1620"/>
                  </a:lnSpc>
                </a:pPr>
                <a:endParaRPr/>
              </a:p>
            </p:txBody>
          </p:sp>
        </p:grpSp>
        <p:grpSp>
          <p:nvGrpSpPr>
            <p:cNvPr id="16" name="Group 16"/>
            <p:cNvGrpSpPr/>
            <p:nvPr/>
          </p:nvGrpSpPr>
          <p:grpSpPr>
            <a:xfrm>
              <a:off x="17026444" y="2834910"/>
              <a:ext cx="15052564" cy="915494"/>
              <a:chOff x="0" y="0"/>
              <a:chExt cx="3442342" cy="209363"/>
            </a:xfrm>
          </p:grpSpPr>
          <p:sp>
            <p:nvSpPr>
              <p:cNvPr id="17" name="Freeform 17"/>
              <p:cNvSpPr/>
              <p:nvPr/>
            </p:nvSpPr>
            <p:spPr>
              <a:xfrm>
                <a:off x="0" y="0"/>
                <a:ext cx="3442342" cy="209363"/>
              </a:xfrm>
              <a:custGeom>
                <a:avLst/>
                <a:gdLst/>
                <a:ahLst/>
                <a:cxnLst/>
                <a:rect l="l" t="t" r="r" b="b"/>
                <a:pathLst>
                  <a:path w="3442342" h="209363">
                    <a:moveTo>
                      <a:pt x="22630" y="0"/>
                    </a:moveTo>
                    <a:lnTo>
                      <a:pt x="3419711" y="0"/>
                    </a:lnTo>
                    <a:cubicBezTo>
                      <a:pt x="3432210" y="0"/>
                      <a:pt x="3442342" y="10132"/>
                      <a:pt x="3442342" y="22630"/>
                    </a:cubicBezTo>
                    <a:lnTo>
                      <a:pt x="3442342" y="186732"/>
                    </a:lnTo>
                    <a:cubicBezTo>
                      <a:pt x="3442342" y="199231"/>
                      <a:pt x="3432210" y="209363"/>
                      <a:pt x="3419711" y="209363"/>
                    </a:cubicBezTo>
                    <a:lnTo>
                      <a:pt x="22630" y="209363"/>
                    </a:lnTo>
                    <a:cubicBezTo>
                      <a:pt x="10132" y="209363"/>
                      <a:pt x="0" y="199231"/>
                      <a:pt x="0" y="186732"/>
                    </a:cubicBezTo>
                    <a:lnTo>
                      <a:pt x="0" y="22630"/>
                    </a:lnTo>
                    <a:cubicBezTo>
                      <a:pt x="0" y="10132"/>
                      <a:pt x="10132" y="0"/>
                      <a:pt x="22630" y="0"/>
                    </a:cubicBezTo>
                    <a:close/>
                  </a:path>
                </a:pathLst>
              </a:custGeom>
              <a:solidFill>
                <a:srgbClr val="FFDF4C"/>
              </a:solidFill>
            </p:spPr>
          </p:sp>
          <p:sp>
            <p:nvSpPr>
              <p:cNvPr id="18" name="TextBox 18"/>
              <p:cNvSpPr txBox="1"/>
              <p:nvPr/>
            </p:nvSpPr>
            <p:spPr>
              <a:xfrm>
                <a:off x="0" y="-9525"/>
                <a:ext cx="812800" cy="822325"/>
              </a:xfrm>
              <a:prstGeom prst="rect">
                <a:avLst/>
              </a:prstGeom>
            </p:spPr>
            <p:txBody>
              <a:bodyPr lIns="43879" tIns="43879" rIns="43879" bIns="43879" rtlCol="0" anchor="ctr"/>
              <a:lstStyle/>
              <a:p>
                <a:pPr algn="ctr">
                  <a:lnSpc>
                    <a:spcPts val="1620"/>
                  </a:lnSpc>
                </a:pPr>
                <a:endParaRPr/>
              </a:p>
            </p:txBody>
          </p:sp>
        </p:grpSp>
        <p:grpSp>
          <p:nvGrpSpPr>
            <p:cNvPr id="19" name="Group 19"/>
            <p:cNvGrpSpPr/>
            <p:nvPr/>
          </p:nvGrpSpPr>
          <p:grpSpPr>
            <a:xfrm>
              <a:off x="400034" y="3782470"/>
              <a:ext cx="20398327" cy="915494"/>
              <a:chOff x="0" y="0"/>
              <a:chExt cx="4664854" cy="209363"/>
            </a:xfrm>
          </p:grpSpPr>
          <p:sp>
            <p:nvSpPr>
              <p:cNvPr id="20" name="Freeform 20"/>
              <p:cNvSpPr/>
              <p:nvPr/>
            </p:nvSpPr>
            <p:spPr>
              <a:xfrm>
                <a:off x="0" y="0"/>
                <a:ext cx="4664854" cy="209363"/>
              </a:xfrm>
              <a:custGeom>
                <a:avLst/>
                <a:gdLst/>
                <a:ahLst/>
                <a:cxnLst/>
                <a:rect l="l" t="t" r="r" b="b"/>
                <a:pathLst>
                  <a:path w="4664854" h="209363">
                    <a:moveTo>
                      <a:pt x="16700" y="0"/>
                    </a:moveTo>
                    <a:lnTo>
                      <a:pt x="4648155" y="0"/>
                    </a:lnTo>
                    <a:cubicBezTo>
                      <a:pt x="4657378" y="0"/>
                      <a:pt x="4664854" y="7477"/>
                      <a:pt x="4664854" y="16700"/>
                    </a:cubicBezTo>
                    <a:lnTo>
                      <a:pt x="4664854" y="192663"/>
                    </a:lnTo>
                    <a:cubicBezTo>
                      <a:pt x="4664854" y="201886"/>
                      <a:pt x="4657378" y="209363"/>
                      <a:pt x="4648155" y="209363"/>
                    </a:cubicBezTo>
                    <a:lnTo>
                      <a:pt x="16700" y="209363"/>
                    </a:lnTo>
                    <a:cubicBezTo>
                      <a:pt x="7477" y="209363"/>
                      <a:pt x="0" y="201886"/>
                      <a:pt x="0" y="192663"/>
                    </a:cubicBezTo>
                    <a:lnTo>
                      <a:pt x="0" y="16700"/>
                    </a:lnTo>
                    <a:cubicBezTo>
                      <a:pt x="0" y="7477"/>
                      <a:pt x="7477" y="0"/>
                      <a:pt x="16700" y="0"/>
                    </a:cubicBezTo>
                    <a:close/>
                  </a:path>
                </a:pathLst>
              </a:custGeom>
              <a:solidFill>
                <a:srgbClr val="FF663A"/>
              </a:solidFill>
            </p:spPr>
          </p:sp>
          <p:sp>
            <p:nvSpPr>
              <p:cNvPr id="21" name="TextBox 21"/>
              <p:cNvSpPr txBox="1"/>
              <p:nvPr/>
            </p:nvSpPr>
            <p:spPr>
              <a:xfrm>
                <a:off x="0" y="-9525"/>
                <a:ext cx="812800" cy="822325"/>
              </a:xfrm>
              <a:prstGeom prst="rect">
                <a:avLst/>
              </a:prstGeom>
            </p:spPr>
            <p:txBody>
              <a:bodyPr lIns="43879" tIns="43879" rIns="43879" bIns="43879" rtlCol="0" anchor="ctr"/>
              <a:lstStyle/>
              <a:p>
                <a:pPr algn="ctr">
                  <a:lnSpc>
                    <a:spcPts val="1620"/>
                  </a:lnSpc>
                </a:pPr>
                <a:endParaRPr/>
              </a:p>
            </p:txBody>
          </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DF4C"/>
        </a:solidFill>
        <a:effectLst/>
      </p:bgPr>
    </p:bg>
    <p:spTree>
      <p:nvGrpSpPr>
        <p:cNvPr id="1" name=""/>
        <p:cNvGrpSpPr/>
        <p:nvPr/>
      </p:nvGrpSpPr>
      <p:grpSpPr>
        <a:xfrm>
          <a:off x="0" y="0"/>
          <a:ext cx="0" cy="0"/>
          <a:chOff x="0" y="0"/>
          <a:chExt cx="0" cy="0"/>
        </a:xfrm>
      </p:grpSpPr>
      <p:sp>
        <p:nvSpPr>
          <p:cNvPr id="2" name="Freeform 2"/>
          <p:cNvSpPr/>
          <p:nvPr/>
        </p:nvSpPr>
        <p:spPr>
          <a:xfrm>
            <a:off x="1028700" y="8119044"/>
            <a:ext cx="2863052" cy="1139256"/>
          </a:xfrm>
          <a:custGeom>
            <a:avLst/>
            <a:gdLst/>
            <a:ahLst/>
            <a:cxnLst/>
            <a:rect l="l" t="t" r="r" b="b"/>
            <a:pathLst>
              <a:path w="2863052" h="1139256">
                <a:moveTo>
                  <a:pt x="0" y="0"/>
                </a:moveTo>
                <a:lnTo>
                  <a:pt x="2863052" y="0"/>
                </a:lnTo>
                <a:lnTo>
                  <a:pt x="2863052" y="1139256"/>
                </a:lnTo>
                <a:lnTo>
                  <a:pt x="0" y="1139256"/>
                </a:lnTo>
                <a:lnTo>
                  <a:pt x="0" y="0"/>
                </a:lnTo>
                <a:close/>
              </a:path>
            </a:pathLst>
          </a:custGeom>
          <a:blipFill>
            <a:blip r:embed="rId2"/>
            <a:stretch>
              <a:fillRect/>
            </a:stretch>
          </a:blipFill>
        </p:spPr>
      </p:sp>
      <p:sp>
        <p:nvSpPr>
          <p:cNvPr id="3" name="TextBox 3"/>
          <p:cNvSpPr txBox="1"/>
          <p:nvPr/>
        </p:nvSpPr>
        <p:spPr>
          <a:xfrm>
            <a:off x="7392363" y="8267704"/>
            <a:ext cx="3503275" cy="990596"/>
          </a:xfrm>
          <a:prstGeom prst="rect">
            <a:avLst/>
          </a:prstGeom>
        </p:spPr>
        <p:txBody>
          <a:bodyPr lIns="0" tIns="0" rIns="0" bIns="0" rtlCol="0" anchor="t">
            <a:spAutoFit/>
          </a:bodyPr>
          <a:lstStyle/>
          <a:p>
            <a:pPr algn="ctr">
              <a:lnSpc>
                <a:spcPts val="7499"/>
              </a:lnSpc>
            </a:pPr>
            <a:r>
              <a:rPr lang="en-US" sz="7499">
                <a:solidFill>
                  <a:srgbClr val="231F20"/>
                </a:solidFill>
                <a:latin typeface="Youth Medium"/>
              </a:rPr>
              <a:t>Q9</a:t>
            </a:r>
          </a:p>
        </p:txBody>
      </p:sp>
      <p:sp>
        <p:nvSpPr>
          <p:cNvPr id="4" name="TextBox 4"/>
          <p:cNvSpPr txBox="1"/>
          <p:nvPr/>
        </p:nvSpPr>
        <p:spPr>
          <a:xfrm>
            <a:off x="850670" y="2856779"/>
            <a:ext cx="16586660" cy="3105872"/>
          </a:xfrm>
          <a:prstGeom prst="rect">
            <a:avLst/>
          </a:prstGeom>
        </p:spPr>
        <p:txBody>
          <a:bodyPr lIns="0" tIns="0" rIns="0" bIns="0" rtlCol="0" anchor="t">
            <a:spAutoFit/>
          </a:bodyPr>
          <a:lstStyle/>
          <a:p>
            <a:pPr algn="ctr">
              <a:lnSpc>
                <a:spcPts val="7989"/>
              </a:lnSpc>
            </a:pPr>
            <a:r>
              <a:rPr lang="en-US" sz="8600">
                <a:solidFill>
                  <a:srgbClr val="231F20"/>
                </a:solidFill>
                <a:latin typeface="Youth Medium"/>
              </a:rPr>
              <a:t>What is the Te Reo Māori translation for ‘Keep Learning’?</a:t>
            </a:r>
          </a:p>
        </p:txBody>
      </p:sp>
      <p:sp>
        <p:nvSpPr>
          <p:cNvPr id="5" name="TextBox 5"/>
          <p:cNvSpPr txBox="1"/>
          <p:nvPr/>
        </p:nvSpPr>
        <p:spPr>
          <a:xfrm>
            <a:off x="14400837" y="8742929"/>
            <a:ext cx="2237173" cy="412114"/>
          </a:xfrm>
          <a:prstGeom prst="rect">
            <a:avLst/>
          </a:prstGeom>
        </p:spPr>
        <p:txBody>
          <a:bodyPr lIns="0" tIns="0" rIns="0" bIns="0" rtlCol="0" anchor="t">
            <a:spAutoFit/>
          </a:bodyPr>
          <a:lstStyle/>
          <a:p>
            <a:pPr algn="just">
              <a:lnSpc>
                <a:spcPts val="3099"/>
              </a:lnSpc>
            </a:pPr>
            <a:r>
              <a:rPr lang="en-US" sz="3099">
                <a:solidFill>
                  <a:srgbClr val="231F20"/>
                </a:solidFill>
                <a:latin typeface="Youth Medium"/>
              </a:rPr>
              <a:t>#MHAWNZ</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663A"/>
        </a:solidFill>
        <a:effectLst/>
      </p:bgPr>
    </p:bg>
    <p:spTree>
      <p:nvGrpSpPr>
        <p:cNvPr id="1" name=""/>
        <p:cNvGrpSpPr/>
        <p:nvPr/>
      </p:nvGrpSpPr>
      <p:grpSpPr>
        <a:xfrm>
          <a:off x="0" y="0"/>
          <a:ext cx="0" cy="0"/>
          <a:chOff x="0" y="0"/>
          <a:chExt cx="0" cy="0"/>
        </a:xfrm>
      </p:grpSpPr>
      <p:sp>
        <p:nvSpPr>
          <p:cNvPr id="2" name="Freeform 2"/>
          <p:cNvSpPr/>
          <p:nvPr/>
        </p:nvSpPr>
        <p:spPr>
          <a:xfrm>
            <a:off x="1028700" y="8119044"/>
            <a:ext cx="2863052" cy="1139256"/>
          </a:xfrm>
          <a:custGeom>
            <a:avLst/>
            <a:gdLst/>
            <a:ahLst/>
            <a:cxnLst/>
            <a:rect l="l" t="t" r="r" b="b"/>
            <a:pathLst>
              <a:path w="2863052" h="1139256">
                <a:moveTo>
                  <a:pt x="0" y="0"/>
                </a:moveTo>
                <a:lnTo>
                  <a:pt x="2863052" y="0"/>
                </a:lnTo>
                <a:lnTo>
                  <a:pt x="2863052" y="1139256"/>
                </a:lnTo>
                <a:lnTo>
                  <a:pt x="0" y="1139256"/>
                </a:lnTo>
                <a:lnTo>
                  <a:pt x="0" y="0"/>
                </a:lnTo>
                <a:close/>
              </a:path>
            </a:pathLst>
          </a:custGeom>
          <a:blipFill>
            <a:blip r:embed="rId2"/>
            <a:stretch>
              <a:fillRect/>
            </a:stretch>
          </a:blipFill>
        </p:spPr>
      </p:sp>
      <p:sp>
        <p:nvSpPr>
          <p:cNvPr id="3" name="TextBox 3"/>
          <p:cNvSpPr txBox="1"/>
          <p:nvPr/>
        </p:nvSpPr>
        <p:spPr>
          <a:xfrm>
            <a:off x="7392363" y="8267704"/>
            <a:ext cx="3503275" cy="990596"/>
          </a:xfrm>
          <a:prstGeom prst="rect">
            <a:avLst/>
          </a:prstGeom>
        </p:spPr>
        <p:txBody>
          <a:bodyPr lIns="0" tIns="0" rIns="0" bIns="0" rtlCol="0" anchor="t">
            <a:spAutoFit/>
          </a:bodyPr>
          <a:lstStyle/>
          <a:p>
            <a:pPr algn="ctr">
              <a:lnSpc>
                <a:spcPts val="7499"/>
              </a:lnSpc>
            </a:pPr>
            <a:r>
              <a:rPr lang="en-US" sz="7499">
                <a:solidFill>
                  <a:srgbClr val="231F20"/>
                </a:solidFill>
                <a:latin typeface="Youth Medium"/>
              </a:rPr>
              <a:t>Q10</a:t>
            </a:r>
          </a:p>
        </p:txBody>
      </p:sp>
      <p:sp>
        <p:nvSpPr>
          <p:cNvPr id="4" name="TextBox 4"/>
          <p:cNvSpPr txBox="1"/>
          <p:nvPr/>
        </p:nvSpPr>
        <p:spPr>
          <a:xfrm>
            <a:off x="1602418" y="2381991"/>
            <a:ext cx="15083164" cy="4115522"/>
          </a:xfrm>
          <a:prstGeom prst="rect">
            <a:avLst/>
          </a:prstGeom>
        </p:spPr>
        <p:txBody>
          <a:bodyPr lIns="0" tIns="0" rIns="0" bIns="0" rtlCol="0" anchor="t">
            <a:spAutoFit/>
          </a:bodyPr>
          <a:lstStyle/>
          <a:p>
            <a:pPr algn="ctr">
              <a:lnSpc>
                <a:spcPts val="7989"/>
              </a:lnSpc>
            </a:pPr>
            <a:r>
              <a:rPr lang="en-US" sz="8600">
                <a:solidFill>
                  <a:srgbClr val="231F20"/>
                </a:solidFill>
                <a:latin typeface="Youth Heavy"/>
              </a:rPr>
              <a:t>True or False:</a:t>
            </a:r>
          </a:p>
          <a:p>
            <a:pPr algn="ctr">
              <a:lnSpc>
                <a:spcPts val="7989"/>
              </a:lnSpc>
            </a:pPr>
            <a:r>
              <a:rPr lang="en-US" sz="8600">
                <a:solidFill>
                  <a:srgbClr val="231F20"/>
                </a:solidFill>
                <a:latin typeface="Youth Medium"/>
              </a:rPr>
              <a:t>Mental wellbeing refers to the state of being happy all the time.</a:t>
            </a:r>
          </a:p>
        </p:txBody>
      </p:sp>
      <p:sp>
        <p:nvSpPr>
          <p:cNvPr id="5" name="TextBox 5"/>
          <p:cNvSpPr txBox="1"/>
          <p:nvPr/>
        </p:nvSpPr>
        <p:spPr>
          <a:xfrm>
            <a:off x="14400837" y="8742929"/>
            <a:ext cx="2237173" cy="412114"/>
          </a:xfrm>
          <a:prstGeom prst="rect">
            <a:avLst/>
          </a:prstGeom>
        </p:spPr>
        <p:txBody>
          <a:bodyPr lIns="0" tIns="0" rIns="0" bIns="0" rtlCol="0" anchor="t">
            <a:spAutoFit/>
          </a:bodyPr>
          <a:lstStyle/>
          <a:p>
            <a:pPr algn="just">
              <a:lnSpc>
                <a:spcPts val="3099"/>
              </a:lnSpc>
            </a:pPr>
            <a:r>
              <a:rPr lang="en-US" sz="3099">
                <a:solidFill>
                  <a:srgbClr val="231F20"/>
                </a:solidFill>
                <a:latin typeface="Youth Medium"/>
              </a:rPr>
              <a:t>#MHAWNZ</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F9EF2"/>
        </a:solidFill>
        <a:effectLst/>
      </p:bgPr>
    </p:bg>
    <p:spTree>
      <p:nvGrpSpPr>
        <p:cNvPr id="1" name=""/>
        <p:cNvGrpSpPr/>
        <p:nvPr/>
      </p:nvGrpSpPr>
      <p:grpSpPr>
        <a:xfrm>
          <a:off x="0" y="0"/>
          <a:ext cx="0" cy="0"/>
          <a:chOff x="0" y="0"/>
          <a:chExt cx="0" cy="0"/>
        </a:xfrm>
      </p:grpSpPr>
      <p:sp>
        <p:nvSpPr>
          <p:cNvPr id="2" name="Freeform 2"/>
          <p:cNvSpPr/>
          <p:nvPr/>
        </p:nvSpPr>
        <p:spPr>
          <a:xfrm>
            <a:off x="1028700" y="8119044"/>
            <a:ext cx="2863052" cy="1139256"/>
          </a:xfrm>
          <a:custGeom>
            <a:avLst/>
            <a:gdLst/>
            <a:ahLst/>
            <a:cxnLst/>
            <a:rect l="l" t="t" r="r" b="b"/>
            <a:pathLst>
              <a:path w="2863052" h="1139256">
                <a:moveTo>
                  <a:pt x="0" y="0"/>
                </a:moveTo>
                <a:lnTo>
                  <a:pt x="2863052" y="0"/>
                </a:lnTo>
                <a:lnTo>
                  <a:pt x="2863052" y="1139256"/>
                </a:lnTo>
                <a:lnTo>
                  <a:pt x="0" y="1139256"/>
                </a:lnTo>
                <a:lnTo>
                  <a:pt x="0" y="0"/>
                </a:lnTo>
                <a:close/>
              </a:path>
            </a:pathLst>
          </a:custGeom>
          <a:blipFill>
            <a:blip r:embed="rId2"/>
            <a:stretch>
              <a:fillRect/>
            </a:stretch>
          </a:blipFill>
        </p:spPr>
      </p:sp>
      <p:sp>
        <p:nvSpPr>
          <p:cNvPr id="3" name="TextBox 3"/>
          <p:cNvSpPr txBox="1"/>
          <p:nvPr/>
        </p:nvSpPr>
        <p:spPr>
          <a:xfrm>
            <a:off x="7392363" y="8267704"/>
            <a:ext cx="3503275" cy="990596"/>
          </a:xfrm>
          <a:prstGeom prst="rect">
            <a:avLst/>
          </a:prstGeom>
        </p:spPr>
        <p:txBody>
          <a:bodyPr lIns="0" tIns="0" rIns="0" bIns="0" rtlCol="0" anchor="t">
            <a:spAutoFit/>
          </a:bodyPr>
          <a:lstStyle/>
          <a:p>
            <a:pPr algn="ctr">
              <a:lnSpc>
                <a:spcPts val="7499"/>
              </a:lnSpc>
            </a:pPr>
            <a:r>
              <a:rPr lang="en-US" sz="7499">
                <a:solidFill>
                  <a:srgbClr val="231F20"/>
                </a:solidFill>
                <a:latin typeface="Youth Medium"/>
              </a:rPr>
              <a:t>Q11</a:t>
            </a:r>
          </a:p>
        </p:txBody>
      </p:sp>
      <p:sp>
        <p:nvSpPr>
          <p:cNvPr id="4" name="TextBox 4"/>
          <p:cNvSpPr txBox="1"/>
          <p:nvPr/>
        </p:nvSpPr>
        <p:spPr>
          <a:xfrm>
            <a:off x="850670" y="1616349"/>
            <a:ext cx="16586660" cy="4588081"/>
          </a:xfrm>
          <a:prstGeom prst="rect">
            <a:avLst/>
          </a:prstGeom>
        </p:spPr>
        <p:txBody>
          <a:bodyPr lIns="0" tIns="0" rIns="0" bIns="0" rtlCol="0" anchor="t">
            <a:spAutoFit/>
          </a:bodyPr>
          <a:lstStyle/>
          <a:p>
            <a:pPr algn="ctr">
              <a:lnSpc>
                <a:spcPts val="8918"/>
              </a:lnSpc>
            </a:pPr>
            <a:r>
              <a:rPr lang="en-US" sz="9600">
                <a:solidFill>
                  <a:srgbClr val="231F20"/>
                </a:solidFill>
                <a:latin typeface="Youth Medium"/>
              </a:rPr>
              <a:t>Name three traditional Māori practices that promote ongoing learning and knowledge sharing.</a:t>
            </a:r>
          </a:p>
        </p:txBody>
      </p:sp>
      <p:sp>
        <p:nvSpPr>
          <p:cNvPr id="5" name="TextBox 5"/>
          <p:cNvSpPr txBox="1"/>
          <p:nvPr/>
        </p:nvSpPr>
        <p:spPr>
          <a:xfrm>
            <a:off x="14400837" y="8742929"/>
            <a:ext cx="2237173" cy="412114"/>
          </a:xfrm>
          <a:prstGeom prst="rect">
            <a:avLst/>
          </a:prstGeom>
        </p:spPr>
        <p:txBody>
          <a:bodyPr lIns="0" tIns="0" rIns="0" bIns="0" rtlCol="0" anchor="t">
            <a:spAutoFit/>
          </a:bodyPr>
          <a:lstStyle/>
          <a:p>
            <a:pPr algn="just">
              <a:lnSpc>
                <a:spcPts val="3099"/>
              </a:lnSpc>
            </a:pPr>
            <a:r>
              <a:rPr lang="en-US" sz="3099">
                <a:solidFill>
                  <a:srgbClr val="231F20"/>
                </a:solidFill>
                <a:latin typeface="Youth Medium"/>
              </a:rPr>
              <a:t>#MHAWNZ</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85DE"/>
        </a:solidFill>
        <a:effectLst/>
      </p:bgPr>
    </p:bg>
    <p:spTree>
      <p:nvGrpSpPr>
        <p:cNvPr id="1" name=""/>
        <p:cNvGrpSpPr/>
        <p:nvPr/>
      </p:nvGrpSpPr>
      <p:grpSpPr>
        <a:xfrm>
          <a:off x="0" y="0"/>
          <a:ext cx="0" cy="0"/>
          <a:chOff x="0" y="0"/>
          <a:chExt cx="0" cy="0"/>
        </a:xfrm>
      </p:grpSpPr>
      <p:sp>
        <p:nvSpPr>
          <p:cNvPr id="2" name="Freeform 2"/>
          <p:cNvSpPr/>
          <p:nvPr/>
        </p:nvSpPr>
        <p:spPr>
          <a:xfrm>
            <a:off x="1028700" y="8119044"/>
            <a:ext cx="2863052" cy="1139256"/>
          </a:xfrm>
          <a:custGeom>
            <a:avLst/>
            <a:gdLst/>
            <a:ahLst/>
            <a:cxnLst/>
            <a:rect l="l" t="t" r="r" b="b"/>
            <a:pathLst>
              <a:path w="2863052" h="1139256">
                <a:moveTo>
                  <a:pt x="0" y="0"/>
                </a:moveTo>
                <a:lnTo>
                  <a:pt x="2863052" y="0"/>
                </a:lnTo>
                <a:lnTo>
                  <a:pt x="2863052" y="1139256"/>
                </a:lnTo>
                <a:lnTo>
                  <a:pt x="0" y="1139256"/>
                </a:lnTo>
                <a:lnTo>
                  <a:pt x="0" y="0"/>
                </a:lnTo>
                <a:close/>
              </a:path>
            </a:pathLst>
          </a:custGeom>
          <a:blipFill>
            <a:blip r:embed="rId2"/>
            <a:stretch>
              <a:fillRect/>
            </a:stretch>
          </a:blipFill>
        </p:spPr>
      </p:sp>
      <p:sp>
        <p:nvSpPr>
          <p:cNvPr id="3" name="TextBox 3"/>
          <p:cNvSpPr txBox="1"/>
          <p:nvPr/>
        </p:nvSpPr>
        <p:spPr>
          <a:xfrm>
            <a:off x="14400837" y="8742929"/>
            <a:ext cx="2237173" cy="412114"/>
          </a:xfrm>
          <a:prstGeom prst="rect">
            <a:avLst/>
          </a:prstGeom>
        </p:spPr>
        <p:txBody>
          <a:bodyPr lIns="0" tIns="0" rIns="0" bIns="0" rtlCol="0" anchor="t">
            <a:spAutoFit/>
          </a:bodyPr>
          <a:lstStyle/>
          <a:p>
            <a:pPr algn="just">
              <a:lnSpc>
                <a:spcPts val="3099"/>
              </a:lnSpc>
            </a:pPr>
            <a:r>
              <a:rPr lang="en-US" sz="3099">
                <a:solidFill>
                  <a:srgbClr val="231F20"/>
                </a:solidFill>
                <a:latin typeface="Youth Medium"/>
              </a:rPr>
              <a:t>#MHAWNZ</a:t>
            </a:r>
          </a:p>
        </p:txBody>
      </p:sp>
      <p:sp>
        <p:nvSpPr>
          <p:cNvPr id="4" name="TextBox 4"/>
          <p:cNvSpPr txBox="1"/>
          <p:nvPr/>
        </p:nvSpPr>
        <p:spPr>
          <a:xfrm>
            <a:off x="2176177" y="798952"/>
            <a:ext cx="13935646" cy="6746268"/>
          </a:xfrm>
          <a:prstGeom prst="rect">
            <a:avLst/>
          </a:prstGeom>
        </p:spPr>
        <p:txBody>
          <a:bodyPr lIns="0" tIns="0" rIns="0" bIns="0" rtlCol="0" anchor="t">
            <a:spAutoFit/>
          </a:bodyPr>
          <a:lstStyle/>
          <a:p>
            <a:pPr algn="ctr">
              <a:lnSpc>
                <a:spcPts val="7525"/>
              </a:lnSpc>
            </a:pPr>
            <a:r>
              <a:rPr lang="en-US" sz="8100">
                <a:solidFill>
                  <a:srgbClr val="231F20"/>
                </a:solidFill>
                <a:latin typeface="Youth Medium"/>
              </a:rPr>
              <a:t>According to a recent Ipsos and MHF survey, people are more likely to have greater wellbeing scores if they participate in how many activities relating to the Five Ways?</a:t>
            </a:r>
          </a:p>
        </p:txBody>
      </p:sp>
      <p:sp>
        <p:nvSpPr>
          <p:cNvPr id="5" name="TextBox 5"/>
          <p:cNvSpPr txBox="1"/>
          <p:nvPr/>
        </p:nvSpPr>
        <p:spPr>
          <a:xfrm>
            <a:off x="7392363" y="8267704"/>
            <a:ext cx="3503275" cy="990596"/>
          </a:xfrm>
          <a:prstGeom prst="rect">
            <a:avLst/>
          </a:prstGeom>
        </p:spPr>
        <p:txBody>
          <a:bodyPr lIns="0" tIns="0" rIns="0" bIns="0" rtlCol="0" anchor="t">
            <a:spAutoFit/>
          </a:bodyPr>
          <a:lstStyle/>
          <a:p>
            <a:pPr algn="ctr">
              <a:lnSpc>
                <a:spcPts val="7499"/>
              </a:lnSpc>
            </a:pPr>
            <a:r>
              <a:rPr lang="en-US" sz="7499">
                <a:solidFill>
                  <a:srgbClr val="231F20"/>
                </a:solidFill>
                <a:latin typeface="Youth Medium"/>
              </a:rPr>
              <a:t>Q12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B67E"/>
        </a:solidFill>
        <a:effectLst/>
      </p:bgPr>
    </p:bg>
    <p:spTree>
      <p:nvGrpSpPr>
        <p:cNvPr id="1" name=""/>
        <p:cNvGrpSpPr/>
        <p:nvPr/>
      </p:nvGrpSpPr>
      <p:grpSpPr>
        <a:xfrm>
          <a:off x="0" y="0"/>
          <a:ext cx="0" cy="0"/>
          <a:chOff x="0" y="0"/>
          <a:chExt cx="0" cy="0"/>
        </a:xfrm>
      </p:grpSpPr>
      <p:sp>
        <p:nvSpPr>
          <p:cNvPr id="2" name="Freeform 2"/>
          <p:cNvSpPr/>
          <p:nvPr/>
        </p:nvSpPr>
        <p:spPr>
          <a:xfrm>
            <a:off x="1028700" y="8119044"/>
            <a:ext cx="2863052" cy="1139256"/>
          </a:xfrm>
          <a:custGeom>
            <a:avLst/>
            <a:gdLst/>
            <a:ahLst/>
            <a:cxnLst/>
            <a:rect l="l" t="t" r="r" b="b"/>
            <a:pathLst>
              <a:path w="2863052" h="1139256">
                <a:moveTo>
                  <a:pt x="0" y="0"/>
                </a:moveTo>
                <a:lnTo>
                  <a:pt x="2863052" y="0"/>
                </a:lnTo>
                <a:lnTo>
                  <a:pt x="2863052" y="1139256"/>
                </a:lnTo>
                <a:lnTo>
                  <a:pt x="0" y="1139256"/>
                </a:lnTo>
                <a:lnTo>
                  <a:pt x="0" y="0"/>
                </a:lnTo>
                <a:close/>
              </a:path>
            </a:pathLst>
          </a:custGeom>
          <a:blipFill>
            <a:blip r:embed="rId2"/>
            <a:stretch>
              <a:fillRect/>
            </a:stretch>
          </a:blipFill>
        </p:spPr>
      </p:sp>
      <p:sp>
        <p:nvSpPr>
          <p:cNvPr id="3" name="TextBox 3"/>
          <p:cNvSpPr txBox="1"/>
          <p:nvPr/>
        </p:nvSpPr>
        <p:spPr>
          <a:xfrm>
            <a:off x="7392363" y="8267704"/>
            <a:ext cx="3503275" cy="990596"/>
          </a:xfrm>
          <a:prstGeom prst="rect">
            <a:avLst/>
          </a:prstGeom>
        </p:spPr>
        <p:txBody>
          <a:bodyPr lIns="0" tIns="0" rIns="0" bIns="0" rtlCol="0" anchor="t">
            <a:spAutoFit/>
          </a:bodyPr>
          <a:lstStyle/>
          <a:p>
            <a:pPr algn="ctr">
              <a:lnSpc>
                <a:spcPts val="7499"/>
              </a:lnSpc>
            </a:pPr>
            <a:r>
              <a:rPr lang="en-US" sz="7499">
                <a:solidFill>
                  <a:srgbClr val="231F20"/>
                </a:solidFill>
                <a:latin typeface="Youth Medium"/>
              </a:rPr>
              <a:t>Q13</a:t>
            </a:r>
          </a:p>
        </p:txBody>
      </p:sp>
      <p:sp>
        <p:nvSpPr>
          <p:cNvPr id="4" name="TextBox 4"/>
          <p:cNvSpPr txBox="1"/>
          <p:nvPr/>
        </p:nvSpPr>
        <p:spPr>
          <a:xfrm>
            <a:off x="14400837" y="8742929"/>
            <a:ext cx="2237173" cy="412114"/>
          </a:xfrm>
          <a:prstGeom prst="rect">
            <a:avLst/>
          </a:prstGeom>
        </p:spPr>
        <p:txBody>
          <a:bodyPr lIns="0" tIns="0" rIns="0" bIns="0" rtlCol="0" anchor="t">
            <a:spAutoFit/>
          </a:bodyPr>
          <a:lstStyle/>
          <a:p>
            <a:pPr algn="just">
              <a:lnSpc>
                <a:spcPts val="3099"/>
              </a:lnSpc>
            </a:pPr>
            <a:r>
              <a:rPr lang="en-US" sz="3099">
                <a:solidFill>
                  <a:srgbClr val="231F20"/>
                </a:solidFill>
                <a:latin typeface="Youth Medium"/>
              </a:rPr>
              <a:t>#MHAWNZ</a:t>
            </a:r>
          </a:p>
        </p:txBody>
      </p:sp>
      <p:sp>
        <p:nvSpPr>
          <p:cNvPr id="5" name="TextBox 5"/>
          <p:cNvSpPr txBox="1"/>
          <p:nvPr/>
        </p:nvSpPr>
        <p:spPr>
          <a:xfrm>
            <a:off x="850670" y="1682330"/>
            <a:ext cx="16586660" cy="3252986"/>
          </a:xfrm>
          <a:prstGeom prst="rect">
            <a:avLst/>
          </a:prstGeom>
        </p:spPr>
        <p:txBody>
          <a:bodyPr lIns="0" tIns="0" rIns="0" bIns="0" rtlCol="0" anchor="t">
            <a:spAutoFit/>
          </a:bodyPr>
          <a:lstStyle/>
          <a:p>
            <a:pPr algn="ctr">
              <a:lnSpc>
                <a:spcPts val="8361"/>
              </a:lnSpc>
            </a:pPr>
            <a:r>
              <a:rPr lang="en-US" sz="9000">
                <a:solidFill>
                  <a:srgbClr val="231F20"/>
                </a:solidFill>
                <a:latin typeface="Youth Medium"/>
              </a:rPr>
              <a:t>_ in five New Zealanders will experience a mental illness or addiction each year.</a:t>
            </a:r>
          </a:p>
        </p:txBody>
      </p:sp>
      <p:sp>
        <p:nvSpPr>
          <p:cNvPr id="6" name="TextBox 6"/>
          <p:cNvSpPr txBox="1"/>
          <p:nvPr/>
        </p:nvSpPr>
        <p:spPr>
          <a:xfrm>
            <a:off x="-45550" y="5791065"/>
            <a:ext cx="4102991" cy="888619"/>
          </a:xfrm>
          <a:prstGeom prst="rect">
            <a:avLst/>
          </a:prstGeom>
        </p:spPr>
        <p:txBody>
          <a:bodyPr lIns="0" tIns="0" rIns="0" bIns="0" rtlCol="0" anchor="t">
            <a:spAutoFit/>
          </a:bodyPr>
          <a:lstStyle/>
          <a:p>
            <a:pPr algn="ctr">
              <a:lnSpc>
                <a:spcPts val="6502"/>
              </a:lnSpc>
            </a:pPr>
            <a:r>
              <a:rPr lang="en-US" sz="6999">
                <a:solidFill>
                  <a:srgbClr val="231F20"/>
                </a:solidFill>
                <a:latin typeface="Youth Medium"/>
              </a:rPr>
              <a:t>a) Two</a:t>
            </a:r>
          </a:p>
        </p:txBody>
      </p:sp>
      <p:sp>
        <p:nvSpPr>
          <p:cNvPr id="7" name="TextBox 7"/>
          <p:cNvSpPr txBox="1"/>
          <p:nvPr/>
        </p:nvSpPr>
        <p:spPr>
          <a:xfrm>
            <a:off x="6848821" y="5791065"/>
            <a:ext cx="4228835" cy="888619"/>
          </a:xfrm>
          <a:prstGeom prst="rect">
            <a:avLst/>
          </a:prstGeom>
        </p:spPr>
        <p:txBody>
          <a:bodyPr lIns="0" tIns="0" rIns="0" bIns="0" rtlCol="0" anchor="t">
            <a:spAutoFit/>
          </a:bodyPr>
          <a:lstStyle/>
          <a:p>
            <a:pPr algn="ctr">
              <a:lnSpc>
                <a:spcPts val="6502"/>
              </a:lnSpc>
            </a:pPr>
            <a:r>
              <a:rPr lang="en-US" sz="6999">
                <a:solidFill>
                  <a:srgbClr val="231F20"/>
                </a:solidFill>
                <a:latin typeface="Youth Medium"/>
              </a:rPr>
              <a:t>b) One</a:t>
            </a:r>
          </a:p>
        </p:txBody>
      </p:sp>
      <p:sp>
        <p:nvSpPr>
          <p:cNvPr id="8" name="TextBox 8"/>
          <p:cNvSpPr txBox="1"/>
          <p:nvPr/>
        </p:nvSpPr>
        <p:spPr>
          <a:xfrm>
            <a:off x="13148305" y="5791065"/>
            <a:ext cx="5185245" cy="888619"/>
          </a:xfrm>
          <a:prstGeom prst="rect">
            <a:avLst/>
          </a:prstGeom>
        </p:spPr>
        <p:txBody>
          <a:bodyPr lIns="0" tIns="0" rIns="0" bIns="0" rtlCol="0" anchor="t">
            <a:spAutoFit/>
          </a:bodyPr>
          <a:lstStyle/>
          <a:p>
            <a:pPr algn="ctr">
              <a:lnSpc>
                <a:spcPts val="6502"/>
              </a:lnSpc>
            </a:pPr>
            <a:r>
              <a:rPr lang="en-US" sz="6999">
                <a:solidFill>
                  <a:srgbClr val="231F20"/>
                </a:solidFill>
                <a:latin typeface="Youth Medium"/>
              </a:rPr>
              <a:t>c) Three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DF4C"/>
        </a:solidFill>
        <a:effectLst/>
      </p:bgPr>
    </p:bg>
    <p:spTree>
      <p:nvGrpSpPr>
        <p:cNvPr id="1" name=""/>
        <p:cNvGrpSpPr/>
        <p:nvPr/>
      </p:nvGrpSpPr>
      <p:grpSpPr>
        <a:xfrm>
          <a:off x="0" y="0"/>
          <a:ext cx="0" cy="0"/>
          <a:chOff x="0" y="0"/>
          <a:chExt cx="0" cy="0"/>
        </a:xfrm>
      </p:grpSpPr>
      <p:sp>
        <p:nvSpPr>
          <p:cNvPr id="2" name="Freeform 2"/>
          <p:cNvSpPr/>
          <p:nvPr/>
        </p:nvSpPr>
        <p:spPr>
          <a:xfrm>
            <a:off x="1028700" y="8119044"/>
            <a:ext cx="2863052" cy="1139256"/>
          </a:xfrm>
          <a:custGeom>
            <a:avLst/>
            <a:gdLst/>
            <a:ahLst/>
            <a:cxnLst/>
            <a:rect l="l" t="t" r="r" b="b"/>
            <a:pathLst>
              <a:path w="2863052" h="1139256">
                <a:moveTo>
                  <a:pt x="0" y="0"/>
                </a:moveTo>
                <a:lnTo>
                  <a:pt x="2863052" y="0"/>
                </a:lnTo>
                <a:lnTo>
                  <a:pt x="2863052" y="1139256"/>
                </a:lnTo>
                <a:lnTo>
                  <a:pt x="0" y="1139256"/>
                </a:lnTo>
                <a:lnTo>
                  <a:pt x="0" y="0"/>
                </a:lnTo>
                <a:close/>
              </a:path>
            </a:pathLst>
          </a:custGeom>
          <a:blipFill>
            <a:blip r:embed="rId2"/>
            <a:stretch>
              <a:fillRect/>
            </a:stretch>
          </a:blipFill>
        </p:spPr>
      </p:sp>
      <p:sp>
        <p:nvSpPr>
          <p:cNvPr id="3" name="TextBox 3"/>
          <p:cNvSpPr txBox="1"/>
          <p:nvPr/>
        </p:nvSpPr>
        <p:spPr>
          <a:xfrm>
            <a:off x="7392363" y="8267704"/>
            <a:ext cx="3503275" cy="990596"/>
          </a:xfrm>
          <a:prstGeom prst="rect">
            <a:avLst/>
          </a:prstGeom>
        </p:spPr>
        <p:txBody>
          <a:bodyPr lIns="0" tIns="0" rIns="0" bIns="0" rtlCol="0" anchor="t">
            <a:spAutoFit/>
          </a:bodyPr>
          <a:lstStyle/>
          <a:p>
            <a:pPr algn="ctr">
              <a:lnSpc>
                <a:spcPts val="7499"/>
              </a:lnSpc>
            </a:pPr>
            <a:r>
              <a:rPr lang="en-US" sz="7499">
                <a:solidFill>
                  <a:srgbClr val="231F20"/>
                </a:solidFill>
                <a:latin typeface="Youth Medium"/>
              </a:rPr>
              <a:t>Q14</a:t>
            </a:r>
          </a:p>
        </p:txBody>
      </p:sp>
      <p:sp>
        <p:nvSpPr>
          <p:cNvPr id="4" name="TextBox 4"/>
          <p:cNvSpPr txBox="1"/>
          <p:nvPr/>
        </p:nvSpPr>
        <p:spPr>
          <a:xfrm>
            <a:off x="14400837" y="8742929"/>
            <a:ext cx="2237173" cy="412114"/>
          </a:xfrm>
          <a:prstGeom prst="rect">
            <a:avLst/>
          </a:prstGeom>
        </p:spPr>
        <p:txBody>
          <a:bodyPr lIns="0" tIns="0" rIns="0" bIns="0" rtlCol="0" anchor="t">
            <a:spAutoFit/>
          </a:bodyPr>
          <a:lstStyle/>
          <a:p>
            <a:pPr algn="just">
              <a:lnSpc>
                <a:spcPts val="3099"/>
              </a:lnSpc>
            </a:pPr>
            <a:r>
              <a:rPr lang="en-US" sz="3099">
                <a:solidFill>
                  <a:srgbClr val="231F20"/>
                </a:solidFill>
                <a:latin typeface="Youth Medium"/>
              </a:rPr>
              <a:t>#MHAWNZ</a:t>
            </a:r>
          </a:p>
        </p:txBody>
      </p:sp>
      <p:sp>
        <p:nvSpPr>
          <p:cNvPr id="5" name="TextBox 5"/>
          <p:cNvSpPr txBox="1"/>
          <p:nvPr/>
        </p:nvSpPr>
        <p:spPr>
          <a:xfrm>
            <a:off x="2083936" y="1984354"/>
            <a:ext cx="14120129" cy="4310261"/>
          </a:xfrm>
          <a:prstGeom prst="rect">
            <a:avLst/>
          </a:prstGeom>
        </p:spPr>
        <p:txBody>
          <a:bodyPr lIns="0" tIns="0" rIns="0" bIns="0" rtlCol="0" anchor="t">
            <a:spAutoFit/>
          </a:bodyPr>
          <a:lstStyle/>
          <a:p>
            <a:pPr algn="ctr">
              <a:lnSpc>
                <a:spcPts val="8361"/>
              </a:lnSpc>
            </a:pPr>
            <a:r>
              <a:rPr lang="en-US" sz="9000">
                <a:solidFill>
                  <a:srgbClr val="231F20"/>
                </a:solidFill>
                <a:latin typeface="Youth Medium"/>
              </a:rPr>
              <a:t>According to Te Whare Tapa Whā, what are the four pillars that hold up the wharenui?​</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663A"/>
        </a:solidFill>
        <a:effectLst/>
      </p:bgPr>
    </p:bg>
    <p:spTree>
      <p:nvGrpSpPr>
        <p:cNvPr id="1" name=""/>
        <p:cNvGrpSpPr/>
        <p:nvPr/>
      </p:nvGrpSpPr>
      <p:grpSpPr>
        <a:xfrm>
          <a:off x="0" y="0"/>
          <a:ext cx="0" cy="0"/>
          <a:chOff x="0" y="0"/>
          <a:chExt cx="0" cy="0"/>
        </a:xfrm>
      </p:grpSpPr>
      <p:sp>
        <p:nvSpPr>
          <p:cNvPr id="2" name="Freeform 2"/>
          <p:cNvSpPr/>
          <p:nvPr/>
        </p:nvSpPr>
        <p:spPr>
          <a:xfrm>
            <a:off x="1028700" y="8119044"/>
            <a:ext cx="2863052" cy="1139256"/>
          </a:xfrm>
          <a:custGeom>
            <a:avLst/>
            <a:gdLst/>
            <a:ahLst/>
            <a:cxnLst/>
            <a:rect l="l" t="t" r="r" b="b"/>
            <a:pathLst>
              <a:path w="2863052" h="1139256">
                <a:moveTo>
                  <a:pt x="0" y="0"/>
                </a:moveTo>
                <a:lnTo>
                  <a:pt x="2863052" y="0"/>
                </a:lnTo>
                <a:lnTo>
                  <a:pt x="2863052" y="1139256"/>
                </a:lnTo>
                <a:lnTo>
                  <a:pt x="0" y="1139256"/>
                </a:lnTo>
                <a:lnTo>
                  <a:pt x="0" y="0"/>
                </a:lnTo>
                <a:close/>
              </a:path>
            </a:pathLst>
          </a:custGeom>
          <a:blipFill>
            <a:blip r:embed="rId2"/>
            <a:stretch>
              <a:fillRect/>
            </a:stretch>
          </a:blipFill>
        </p:spPr>
      </p:sp>
      <p:sp>
        <p:nvSpPr>
          <p:cNvPr id="3" name="TextBox 3"/>
          <p:cNvSpPr txBox="1"/>
          <p:nvPr/>
        </p:nvSpPr>
        <p:spPr>
          <a:xfrm>
            <a:off x="7392363" y="8267704"/>
            <a:ext cx="3503275" cy="990596"/>
          </a:xfrm>
          <a:prstGeom prst="rect">
            <a:avLst/>
          </a:prstGeom>
        </p:spPr>
        <p:txBody>
          <a:bodyPr lIns="0" tIns="0" rIns="0" bIns="0" rtlCol="0" anchor="t">
            <a:spAutoFit/>
          </a:bodyPr>
          <a:lstStyle/>
          <a:p>
            <a:pPr algn="ctr">
              <a:lnSpc>
                <a:spcPts val="7499"/>
              </a:lnSpc>
            </a:pPr>
            <a:r>
              <a:rPr lang="en-US" sz="7499">
                <a:solidFill>
                  <a:srgbClr val="231F20"/>
                </a:solidFill>
                <a:latin typeface="Youth Medium"/>
              </a:rPr>
              <a:t>Q15</a:t>
            </a:r>
          </a:p>
        </p:txBody>
      </p:sp>
      <p:sp>
        <p:nvSpPr>
          <p:cNvPr id="4" name="TextBox 4"/>
          <p:cNvSpPr txBox="1"/>
          <p:nvPr/>
        </p:nvSpPr>
        <p:spPr>
          <a:xfrm>
            <a:off x="14400837" y="8742929"/>
            <a:ext cx="2237173" cy="412114"/>
          </a:xfrm>
          <a:prstGeom prst="rect">
            <a:avLst/>
          </a:prstGeom>
        </p:spPr>
        <p:txBody>
          <a:bodyPr lIns="0" tIns="0" rIns="0" bIns="0" rtlCol="0" anchor="t">
            <a:spAutoFit/>
          </a:bodyPr>
          <a:lstStyle/>
          <a:p>
            <a:pPr algn="just">
              <a:lnSpc>
                <a:spcPts val="3099"/>
              </a:lnSpc>
            </a:pPr>
            <a:r>
              <a:rPr lang="en-US" sz="3099">
                <a:solidFill>
                  <a:srgbClr val="231F20"/>
                </a:solidFill>
                <a:latin typeface="Youth Medium"/>
              </a:rPr>
              <a:t>#MHAWNZ</a:t>
            </a:r>
          </a:p>
        </p:txBody>
      </p:sp>
      <p:sp>
        <p:nvSpPr>
          <p:cNvPr id="5" name="TextBox 5"/>
          <p:cNvSpPr txBox="1"/>
          <p:nvPr/>
        </p:nvSpPr>
        <p:spPr>
          <a:xfrm>
            <a:off x="1028700" y="3209929"/>
            <a:ext cx="16230600" cy="1933571"/>
          </a:xfrm>
          <a:prstGeom prst="rect">
            <a:avLst/>
          </a:prstGeom>
        </p:spPr>
        <p:txBody>
          <a:bodyPr lIns="0" tIns="0" rIns="0" bIns="0" rtlCol="0" anchor="t">
            <a:spAutoFit/>
          </a:bodyPr>
          <a:lstStyle/>
          <a:p>
            <a:pPr algn="ctr">
              <a:lnSpc>
                <a:spcPts val="7499"/>
              </a:lnSpc>
              <a:spcBef>
                <a:spcPct val="0"/>
              </a:spcBef>
            </a:pPr>
            <a:r>
              <a:rPr lang="en-US" sz="7499">
                <a:solidFill>
                  <a:srgbClr val="231F20"/>
                </a:solidFill>
                <a:latin typeface="Youth Medium"/>
              </a:rPr>
              <a:t>What does Me Whakawhanaunga refer to?​</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4F4F1"/>
        </a:solidFill>
        <a:effectLst/>
      </p:bgPr>
    </p:bg>
    <p:spTree>
      <p:nvGrpSpPr>
        <p:cNvPr id="1" name=""/>
        <p:cNvGrpSpPr/>
        <p:nvPr/>
      </p:nvGrpSpPr>
      <p:grpSpPr>
        <a:xfrm>
          <a:off x="0" y="0"/>
          <a:ext cx="0" cy="0"/>
          <a:chOff x="0" y="0"/>
          <a:chExt cx="0" cy="0"/>
        </a:xfrm>
      </p:grpSpPr>
      <p:sp>
        <p:nvSpPr>
          <p:cNvPr id="2" name="Freeform 2"/>
          <p:cNvSpPr/>
          <p:nvPr/>
        </p:nvSpPr>
        <p:spPr>
          <a:xfrm>
            <a:off x="1028700" y="8119044"/>
            <a:ext cx="2863052" cy="1139256"/>
          </a:xfrm>
          <a:custGeom>
            <a:avLst/>
            <a:gdLst/>
            <a:ahLst/>
            <a:cxnLst/>
            <a:rect l="l" t="t" r="r" b="b"/>
            <a:pathLst>
              <a:path w="2863052" h="1139256">
                <a:moveTo>
                  <a:pt x="0" y="0"/>
                </a:moveTo>
                <a:lnTo>
                  <a:pt x="2863052" y="0"/>
                </a:lnTo>
                <a:lnTo>
                  <a:pt x="2863052" y="1139256"/>
                </a:lnTo>
                <a:lnTo>
                  <a:pt x="0" y="1139256"/>
                </a:lnTo>
                <a:lnTo>
                  <a:pt x="0" y="0"/>
                </a:lnTo>
                <a:close/>
              </a:path>
            </a:pathLst>
          </a:custGeom>
          <a:blipFill>
            <a:blip r:embed="rId2"/>
            <a:stretch>
              <a:fillRect/>
            </a:stretch>
          </a:blipFill>
        </p:spPr>
      </p:sp>
      <p:sp>
        <p:nvSpPr>
          <p:cNvPr id="3" name="TextBox 3"/>
          <p:cNvSpPr txBox="1"/>
          <p:nvPr/>
        </p:nvSpPr>
        <p:spPr>
          <a:xfrm>
            <a:off x="13756025" y="8745822"/>
            <a:ext cx="3503275" cy="412114"/>
          </a:xfrm>
          <a:prstGeom prst="rect">
            <a:avLst/>
          </a:prstGeom>
        </p:spPr>
        <p:txBody>
          <a:bodyPr lIns="0" tIns="0" rIns="0" bIns="0" rtlCol="0" anchor="t">
            <a:spAutoFit/>
          </a:bodyPr>
          <a:lstStyle/>
          <a:p>
            <a:pPr algn="just">
              <a:lnSpc>
                <a:spcPts val="3099"/>
              </a:lnSpc>
            </a:pPr>
            <a:r>
              <a:rPr lang="en-US" sz="3099">
                <a:solidFill>
                  <a:srgbClr val="231F20"/>
                </a:solidFill>
                <a:latin typeface="Youth Medium"/>
              </a:rPr>
              <a:t>18-24 September</a:t>
            </a:r>
          </a:p>
        </p:txBody>
      </p:sp>
      <p:sp>
        <p:nvSpPr>
          <p:cNvPr id="4" name="TextBox 4"/>
          <p:cNvSpPr txBox="1"/>
          <p:nvPr/>
        </p:nvSpPr>
        <p:spPr>
          <a:xfrm>
            <a:off x="6337278" y="1658769"/>
            <a:ext cx="5613445" cy="1339849"/>
          </a:xfrm>
          <a:prstGeom prst="rect">
            <a:avLst/>
          </a:prstGeom>
        </p:spPr>
        <p:txBody>
          <a:bodyPr lIns="0" tIns="0" rIns="0" bIns="0" rtlCol="0" anchor="t">
            <a:spAutoFit/>
          </a:bodyPr>
          <a:lstStyle/>
          <a:p>
            <a:pPr algn="ctr">
              <a:lnSpc>
                <a:spcPts val="9999"/>
              </a:lnSpc>
            </a:pPr>
            <a:r>
              <a:rPr lang="en-US" sz="9999">
                <a:solidFill>
                  <a:srgbClr val="231F20"/>
                </a:solidFill>
                <a:latin typeface="Youth Heavy"/>
              </a:rPr>
              <a:t>Answers</a:t>
            </a:r>
          </a:p>
        </p:txBody>
      </p:sp>
      <p:grpSp>
        <p:nvGrpSpPr>
          <p:cNvPr id="5" name="Group 5"/>
          <p:cNvGrpSpPr/>
          <p:nvPr/>
        </p:nvGrpSpPr>
        <p:grpSpPr>
          <a:xfrm>
            <a:off x="-4637265" y="3744386"/>
            <a:ext cx="24059256" cy="3523473"/>
            <a:chOff x="0" y="0"/>
            <a:chExt cx="32079008" cy="4697964"/>
          </a:xfrm>
        </p:grpSpPr>
        <p:grpSp>
          <p:nvGrpSpPr>
            <p:cNvPr id="6" name="Group 6"/>
            <p:cNvGrpSpPr/>
            <p:nvPr/>
          </p:nvGrpSpPr>
          <p:grpSpPr>
            <a:xfrm>
              <a:off x="4916618" y="0"/>
              <a:ext cx="13764285" cy="915494"/>
              <a:chOff x="0" y="0"/>
              <a:chExt cx="3147728" cy="209363"/>
            </a:xfrm>
          </p:grpSpPr>
          <p:sp>
            <p:nvSpPr>
              <p:cNvPr id="7" name="Freeform 7"/>
              <p:cNvSpPr/>
              <p:nvPr/>
            </p:nvSpPr>
            <p:spPr>
              <a:xfrm>
                <a:off x="0" y="0"/>
                <a:ext cx="3147728" cy="209363"/>
              </a:xfrm>
              <a:custGeom>
                <a:avLst/>
                <a:gdLst/>
                <a:ahLst/>
                <a:cxnLst/>
                <a:rect l="l" t="t" r="r" b="b"/>
                <a:pathLst>
                  <a:path w="3147728" h="209363">
                    <a:moveTo>
                      <a:pt x="24748" y="0"/>
                    </a:moveTo>
                    <a:lnTo>
                      <a:pt x="3122980" y="0"/>
                    </a:lnTo>
                    <a:cubicBezTo>
                      <a:pt x="3136648" y="0"/>
                      <a:pt x="3147728" y="11080"/>
                      <a:pt x="3147728" y="24748"/>
                    </a:cubicBezTo>
                    <a:lnTo>
                      <a:pt x="3147728" y="184614"/>
                    </a:lnTo>
                    <a:cubicBezTo>
                      <a:pt x="3147728" y="198282"/>
                      <a:pt x="3136648" y="209363"/>
                      <a:pt x="3122980" y="209363"/>
                    </a:cubicBezTo>
                    <a:lnTo>
                      <a:pt x="24748" y="209363"/>
                    </a:lnTo>
                    <a:cubicBezTo>
                      <a:pt x="11080" y="209363"/>
                      <a:pt x="0" y="198282"/>
                      <a:pt x="0" y="184614"/>
                    </a:cubicBezTo>
                    <a:lnTo>
                      <a:pt x="0" y="24748"/>
                    </a:lnTo>
                    <a:cubicBezTo>
                      <a:pt x="0" y="11080"/>
                      <a:pt x="11080" y="0"/>
                      <a:pt x="24748" y="0"/>
                    </a:cubicBezTo>
                    <a:close/>
                  </a:path>
                </a:pathLst>
              </a:custGeom>
              <a:solidFill>
                <a:srgbClr val="4F9EF2"/>
              </a:solidFill>
            </p:spPr>
          </p:sp>
          <p:sp>
            <p:nvSpPr>
              <p:cNvPr id="8" name="TextBox 8"/>
              <p:cNvSpPr txBox="1"/>
              <p:nvPr/>
            </p:nvSpPr>
            <p:spPr>
              <a:xfrm>
                <a:off x="0" y="-9525"/>
                <a:ext cx="812800" cy="822325"/>
              </a:xfrm>
              <a:prstGeom prst="rect">
                <a:avLst/>
              </a:prstGeom>
            </p:spPr>
            <p:txBody>
              <a:bodyPr lIns="43879" tIns="43879" rIns="43879" bIns="43879" rtlCol="0" anchor="ctr"/>
              <a:lstStyle/>
              <a:p>
                <a:pPr algn="ctr">
                  <a:lnSpc>
                    <a:spcPts val="1620"/>
                  </a:lnSpc>
                </a:pPr>
                <a:endParaRPr/>
              </a:p>
            </p:txBody>
          </p:sp>
        </p:grpSp>
        <p:grpSp>
          <p:nvGrpSpPr>
            <p:cNvPr id="9" name="Group 9"/>
            <p:cNvGrpSpPr/>
            <p:nvPr/>
          </p:nvGrpSpPr>
          <p:grpSpPr>
            <a:xfrm>
              <a:off x="15565689" y="936871"/>
              <a:ext cx="15685615" cy="915494"/>
              <a:chOff x="0" y="0"/>
              <a:chExt cx="3587113" cy="209363"/>
            </a:xfrm>
          </p:grpSpPr>
          <p:sp>
            <p:nvSpPr>
              <p:cNvPr id="10" name="Freeform 10"/>
              <p:cNvSpPr/>
              <p:nvPr/>
            </p:nvSpPr>
            <p:spPr>
              <a:xfrm>
                <a:off x="0" y="0"/>
                <a:ext cx="3587113" cy="209363"/>
              </a:xfrm>
              <a:custGeom>
                <a:avLst/>
                <a:gdLst/>
                <a:ahLst/>
                <a:cxnLst/>
                <a:rect l="l" t="t" r="r" b="b"/>
                <a:pathLst>
                  <a:path w="3587113" h="209363">
                    <a:moveTo>
                      <a:pt x="21717" y="0"/>
                    </a:moveTo>
                    <a:lnTo>
                      <a:pt x="3565396" y="0"/>
                    </a:lnTo>
                    <a:cubicBezTo>
                      <a:pt x="3577390" y="0"/>
                      <a:pt x="3587113" y="9723"/>
                      <a:pt x="3587113" y="21717"/>
                    </a:cubicBezTo>
                    <a:lnTo>
                      <a:pt x="3587113" y="187646"/>
                    </a:lnTo>
                    <a:cubicBezTo>
                      <a:pt x="3587113" y="199640"/>
                      <a:pt x="3577390" y="209363"/>
                      <a:pt x="3565396" y="209363"/>
                    </a:cubicBezTo>
                    <a:lnTo>
                      <a:pt x="21717" y="209363"/>
                    </a:lnTo>
                    <a:cubicBezTo>
                      <a:pt x="9723" y="209363"/>
                      <a:pt x="0" y="199640"/>
                      <a:pt x="0" y="187646"/>
                    </a:cubicBezTo>
                    <a:lnTo>
                      <a:pt x="0" y="21717"/>
                    </a:lnTo>
                    <a:cubicBezTo>
                      <a:pt x="0" y="9723"/>
                      <a:pt x="9723" y="0"/>
                      <a:pt x="21717" y="0"/>
                    </a:cubicBezTo>
                    <a:close/>
                  </a:path>
                </a:pathLst>
              </a:custGeom>
              <a:solidFill>
                <a:srgbClr val="FF85DE"/>
              </a:solidFill>
            </p:spPr>
          </p:sp>
          <p:sp>
            <p:nvSpPr>
              <p:cNvPr id="11" name="TextBox 11"/>
              <p:cNvSpPr txBox="1"/>
              <p:nvPr/>
            </p:nvSpPr>
            <p:spPr>
              <a:xfrm>
                <a:off x="0" y="-9525"/>
                <a:ext cx="812800" cy="822325"/>
              </a:xfrm>
              <a:prstGeom prst="rect">
                <a:avLst/>
              </a:prstGeom>
            </p:spPr>
            <p:txBody>
              <a:bodyPr lIns="43879" tIns="43879" rIns="43879" bIns="43879" rtlCol="0" anchor="ctr"/>
              <a:lstStyle/>
              <a:p>
                <a:pPr algn="ctr">
                  <a:lnSpc>
                    <a:spcPts val="1620"/>
                  </a:lnSpc>
                </a:pPr>
                <a:endParaRPr/>
              </a:p>
            </p:txBody>
          </p:sp>
        </p:grpSp>
        <p:grpSp>
          <p:nvGrpSpPr>
            <p:cNvPr id="12" name="Group 12"/>
            <p:cNvGrpSpPr/>
            <p:nvPr/>
          </p:nvGrpSpPr>
          <p:grpSpPr>
            <a:xfrm>
              <a:off x="0" y="1887350"/>
              <a:ext cx="21475860" cy="915494"/>
              <a:chOff x="0" y="0"/>
              <a:chExt cx="4911273" cy="209363"/>
            </a:xfrm>
          </p:grpSpPr>
          <p:sp>
            <p:nvSpPr>
              <p:cNvPr id="13" name="Freeform 13"/>
              <p:cNvSpPr/>
              <p:nvPr/>
            </p:nvSpPr>
            <p:spPr>
              <a:xfrm>
                <a:off x="0" y="0"/>
                <a:ext cx="4911273" cy="209363"/>
              </a:xfrm>
              <a:custGeom>
                <a:avLst/>
                <a:gdLst/>
                <a:ahLst/>
                <a:cxnLst/>
                <a:rect l="l" t="t" r="r" b="b"/>
                <a:pathLst>
                  <a:path w="4911273" h="209363">
                    <a:moveTo>
                      <a:pt x="15862" y="0"/>
                    </a:moveTo>
                    <a:lnTo>
                      <a:pt x="4895411" y="0"/>
                    </a:lnTo>
                    <a:cubicBezTo>
                      <a:pt x="4904172" y="0"/>
                      <a:pt x="4911273" y="7102"/>
                      <a:pt x="4911273" y="15862"/>
                    </a:cubicBezTo>
                    <a:lnTo>
                      <a:pt x="4911273" y="193501"/>
                    </a:lnTo>
                    <a:cubicBezTo>
                      <a:pt x="4911273" y="197708"/>
                      <a:pt x="4909602" y="201742"/>
                      <a:pt x="4906627" y="204717"/>
                    </a:cubicBezTo>
                    <a:cubicBezTo>
                      <a:pt x="4903653" y="207691"/>
                      <a:pt x="4899618" y="209363"/>
                      <a:pt x="4895411" y="209363"/>
                    </a:cubicBezTo>
                    <a:lnTo>
                      <a:pt x="15862" y="209363"/>
                    </a:lnTo>
                    <a:cubicBezTo>
                      <a:pt x="11655" y="209363"/>
                      <a:pt x="7620" y="207691"/>
                      <a:pt x="4646" y="204717"/>
                    </a:cubicBezTo>
                    <a:cubicBezTo>
                      <a:pt x="1671" y="201742"/>
                      <a:pt x="0" y="197708"/>
                      <a:pt x="0" y="193501"/>
                    </a:cubicBezTo>
                    <a:lnTo>
                      <a:pt x="0" y="15862"/>
                    </a:lnTo>
                    <a:cubicBezTo>
                      <a:pt x="0" y="11655"/>
                      <a:pt x="1671" y="7620"/>
                      <a:pt x="4646" y="4646"/>
                    </a:cubicBezTo>
                    <a:cubicBezTo>
                      <a:pt x="7620" y="1671"/>
                      <a:pt x="11655" y="0"/>
                      <a:pt x="15862" y="0"/>
                    </a:cubicBezTo>
                    <a:close/>
                  </a:path>
                </a:pathLst>
              </a:custGeom>
              <a:solidFill>
                <a:srgbClr val="00B67E"/>
              </a:solidFill>
            </p:spPr>
          </p:sp>
          <p:sp>
            <p:nvSpPr>
              <p:cNvPr id="14" name="TextBox 14"/>
              <p:cNvSpPr txBox="1"/>
              <p:nvPr/>
            </p:nvSpPr>
            <p:spPr>
              <a:xfrm>
                <a:off x="0" y="-9525"/>
                <a:ext cx="812800" cy="822325"/>
              </a:xfrm>
              <a:prstGeom prst="rect">
                <a:avLst/>
              </a:prstGeom>
            </p:spPr>
            <p:txBody>
              <a:bodyPr lIns="43879" tIns="43879" rIns="43879" bIns="43879" rtlCol="0" anchor="ctr"/>
              <a:lstStyle/>
              <a:p>
                <a:pPr algn="ctr">
                  <a:lnSpc>
                    <a:spcPts val="1620"/>
                  </a:lnSpc>
                </a:pPr>
                <a:endParaRPr/>
              </a:p>
            </p:txBody>
          </p:sp>
        </p:grpSp>
        <p:grpSp>
          <p:nvGrpSpPr>
            <p:cNvPr id="15" name="Group 15"/>
            <p:cNvGrpSpPr/>
            <p:nvPr/>
          </p:nvGrpSpPr>
          <p:grpSpPr>
            <a:xfrm>
              <a:off x="17026444" y="2834910"/>
              <a:ext cx="15052564" cy="915494"/>
              <a:chOff x="0" y="0"/>
              <a:chExt cx="3442342" cy="209363"/>
            </a:xfrm>
          </p:grpSpPr>
          <p:sp>
            <p:nvSpPr>
              <p:cNvPr id="16" name="Freeform 16"/>
              <p:cNvSpPr/>
              <p:nvPr/>
            </p:nvSpPr>
            <p:spPr>
              <a:xfrm>
                <a:off x="0" y="0"/>
                <a:ext cx="3442342" cy="209363"/>
              </a:xfrm>
              <a:custGeom>
                <a:avLst/>
                <a:gdLst/>
                <a:ahLst/>
                <a:cxnLst/>
                <a:rect l="l" t="t" r="r" b="b"/>
                <a:pathLst>
                  <a:path w="3442342" h="209363">
                    <a:moveTo>
                      <a:pt x="22630" y="0"/>
                    </a:moveTo>
                    <a:lnTo>
                      <a:pt x="3419711" y="0"/>
                    </a:lnTo>
                    <a:cubicBezTo>
                      <a:pt x="3432210" y="0"/>
                      <a:pt x="3442342" y="10132"/>
                      <a:pt x="3442342" y="22630"/>
                    </a:cubicBezTo>
                    <a:lnTo>
                      <a:pt x="3442342" y="186732"/>
                    </a:lnTo>
                    <a:cubicBezTo>
                      <a:pt x="3442342" y="199231"/>
                      <a:pt x="3432210" y="209363"/>
                      <a:pt x="3419711" y="209363"/>
                    </a:cubicBezTo>
                    <a:lnTo>
                      <a:pt x="22630" y="209363"/>
                    </a:lnTo>
                    <a:cubicBezTo>
                      <a:pt x="10132" y="209363"/>
                      <a:pt x="0" y="199231"/>
                      <a:pt x="0" y="186732"/>
                    </a:cubicBezTo>
                    <a:lnTo>
                      <a:pt x="0" y="22630"/>
                    </a:lnTo>
                    <a:cubicBezTo>
                      <a:pt x="0" y="10132"/>
                      <a:pt x="10132" y="0"/>
                      <a:pt x="22630" y="0"/>
                    </a:cubicBezTo>
                    <a:close/>
                  </a:path>
                </a:pathLst>
              </a:custGeom>
              <a:solidFill>
                <a:srgbClr val="FFDF4C"/>
              </a:solidFill>
            </p:spPr>
          </p:sp>
          <p:sp>
            <p:nvSpPr>
              <p:cNvPr id="17" name="TextBox 17"/>
              <p:cNvSpPr txBox="1"/>
              <p:nvPr/>
            </p:nvSpPr>
            <p:spPr>
              <a:xfrm>
                <a:off x="0" y="-9525"/>
                <a:ext cx="812800" cy="822325"/>
              </a:xfrm>
              <a:prstGeom prst="rect">
                <a:avLst/>
              </a:prstGeom>
            </p:spPr>
            <p:txBody>
              <a:bodyPr lIns="43879" tIns="43879" rIns="43879" bIns="43879" rtlCol="0" anchor="ctr"/>
              <a:lstStyle/>
              <a:p>
                <a:pPr algn="ctr">
                  <a:lnSpc>
                    <a:spcPts val="1620"/>
                  </a:lnSpc>
                </a:pPr>
                <a:endParaRPr/>
              </a:p>
            </p:txBody>
          </p:sp>
        </p:grpSp>
        <p:grpSp>
          <p:nvGrpSpPr>
            <p:cNvPr id="18" name="Group 18"/>
            <p:cNvGrpSpPr/>
            <p:nvPr/>
          </p:nvGrpSpPr>
          <p:grpSpPr>
            <a:xfrm>
              <a:off x="400034" y="3782470"/>
              <a:ext cx="20398327" cy="915494"/>
              <a:chOff x="0" y="0"/>
              <a:chExt cx="4664854" cy="209363"/>
            </a:xfrm>
          </p:grpSpPr>
          <p:sp>
            <p:nvSpPr>
              <p:cNvPr id="19" name="Freeform 19"/>
              <p:cNvSpPr/>
              <p:nvPr/>
            </p:nvSpPr>
            <p:spPr>
              <a:xfrm>
                <a:off x="0" y="0"/>
                <a:ext cx="4664854" cy="209363"/>
              </a:xfrm>
              <a:custGeom>
                <a:avLst/>
                <a:gdLst/>
                <a:ahLst/>
                <a:cxnLst/>
                <a:rect l="l" t="t" r="r" b="b"/>
                <a:pathLst>
                  <a:path w="4664854" h="209363">
                    <a:moveTo>
                      <a:pt x="16700" y="0"/>
                    </a:moveTo>
                    <a:lnTo>
                      <a:pt x="4648155" y="0"/>
                    </a:lnTo>
                    <a:cubicBezTo>
                      <a:pt x="4657378" y="0"/>
                      <a:pt x="4664854" y="7477"/>
                      <a:pt x="4664854" y="16700"/>
                    </a:cubicBezTo>
                    <a:lnTo>
                      <a:pt x="4664854" y="192663"/>
                    </a:lnTo>
                    <a:cubicBezTo>
                      <a:pt x="4664854" y="201886"/>
                      <a:pt x="4657378" y="209363"/>
                      <a:pt x="4648155" y="209363"/>
                    </a:cubicBezTo>
                    <a:lnTo>
                      <a:pt x="16700" y="209363"/>
                    </a:lnTo>
                    <a:cubicBezTo>
                      <a:pt x="7477" y="209363"/>
                      <a:pt x="0" y="201886"/>
                      <a:pt x="0" y="192663"/>
                    </a:cubicBezTo>
                    <a:lnTo>
                      <a:pt x="0" y="16700"/>
                    </a:lnTo>
                    <a:cubicBezTo>
                      <a:pt x="0" y="7477"/>
                      <a:pt x="7477" y="0"/>
                      <a:pt x="16700" y="0"/>
                    </a:cubicBezTo>
                    <a:close/>
                  </a:path>
                </a:pathLst>
              </a:custGeom>
              <a:solidFill>
                <a:srgbClr val="FF663A"/>
              </a:solidFill>
            </p:spPr>
          </p:sp>
          <p:sp>
            <p:nvSpPr>
              <p:cNvPr id="20" name="TextBox 20"/>
              <p:cNvSpPr txBox="1"/>
              <p:nvPr/>
            </p:nvSpPr>
            <p:spPr>
              <a:xfrm>
                <a:off x="0" y="-9525"/>
                <a:ext cx="812800" cy="822325"/>
              </a:xfrm>
              <a:prstGeom prst="rect">
                <a:avLst/>
              </a:prstGeom>
            </p:spPr>
            <p:txBody>
              <a:bodyPr lIns="43879" tIns="43879" rIns="43879" bIns="43879" rtlCol="0" anchor="ctr"/>
              <a:lstStyle/>
              <a:p>
                <a:pPr algn="ctr">
                  <a:lnSpc>
                    <a:spcPts val="1620"/>
                  </a:lnSpc>
                </a:pPr>
                <a:endParaRPr/>
              </a:p>
            </p:txBody>
          </p:sp>
        </p:gr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4F4F1"/>
        </a:solidFill>
        <a:effectLst/>
      </p:bgPr>
    </p:bg>
    <p:spTree>
      <p:nvGrpSpPr>
        <p:cNvPr id="1" name=""/>
        <p:cNvGrpSpPr/>
        <p:nvPr/>
      </p:nvGrpSpPr>
      <p:grpSpPr>
        <a:xfrm>
          <a:off x="0" y="0"/>
          <a:ext cx="0" cy="0"/>
          <a:chOff x="0" y="0"/>
          <a:chExt cx="0" cy="0"/>
        </a:xfrm>
      </p:grpSpPr>
      <p:sp>
        <p:nvSpPr>
          <p:cNvPr id="2" name="TextBox 2"/>
          <p:cNvSpPr txBox="1"/>
          <p:nvPr/>
        </p:nvSpPr>
        <p:spPr>
          <a:xfrm>
            <a:off x="1316128" y="1554480"/>
            <a:ext cx="15655743" cy="7120890"/>
          </a:xfrm>
          <a:prstGeom prst="rect">
            <a:avLst/>
          </a:prstGeom>
        </p:spPr>
        <p:txBody>
          <a:bodyPr lIns="0" tIns="0" rIns="0" bIns="0" rtlCol="0" anchor="t">
            <a:spAutoFit/>
          </a:bodyPr>
          <a:lstStyle/>
          <a:p>
            <a:pPr>
              <a:lnSpc>
                <a:spcPts val="3359"/>
              </a:lnSpc>
            </a:pPr>
            <a:r>
              <a:rPr lang="en-US" sz="2400" dirty="0">
                <a:solidFill>
                  <a:srgbClr val="231F20"/>
                </a:solidFill>
                <a:latin typeface="Youth Heavy"/>
              </a:rPr>
              <a:t>Q1. </a:t>
            </a:r>
            <a:r>
              <a:rPr lang="en-US" sz="2400" dirty="0">
                <a:solidFill>
                  <a:srgbClr val="231F20"/>
                </a:solidFill>
                <a:latin typeface="Youth Medium"/>
              </a:rPr>
              <a:t>Take notice – Give – Be Active – Connect – Keep Learning </a:t>
            </a:r>
            <a:endParaRPr lang="en-US" sz="2400">
              <a:solidFill>
                <a:srgbClr val="231F20"/>
              </a:solidFill>
              <a:latin typeface="Youth Medium"/>
            </a:endParaRPr>
          </a:p>
          <a:p>
            <a:pPr>
              <a:lnSpc>
                <a:spcPts val="3359"/>
              </a:lnSpc>
            </a:pPr>
            <a:r>
              <a:rPr lang="en-US" sz="2400" dirty="0">
                <a:solidFill>
                  <a:srgbClr val="231F20"/>
                </a:solidFill>
                <a:latin typeface="Youth"/>
              </a:rPr>
              <a:t>Me </a:t>
            </a:r>
            <a:r>
              <a:rPr lang="en-US" sz="2400" dirty="0" err="1">
                <a:solidFill>
                  <a:srgbClr val="231F20"/>
                </a:solidFill>
                <a:latin typeface="Youth"/>
              </a:rPr>
              <a:t>aro</a:t>
            </a:r>
            <a:r>
              <a:rPr lang="en-US" sz="2400" dirty="0">
                <a:solidFill>
                  <a:srgbClr val="231F20"/>
                </a:solidFill>
                <a:latin typeface="Youth"/>
              </a:rPr>
              <a:t> </a:t>
            </a:r>
            <a:r>
              <a:rPr lang="en-US" sz="2400" dirty="0" err="1">
                <a:solidFill>
                  <a:srgbClr val="231F20"/>
                </a:solidFill>
                <a:latin typeface="Youth"/>
              </a:rPr>
              <a:t>tonu</a:t>
            </a:r>
            <a:r>
              <a:rPr lang="en-US" sz="2400" dirty="0">
                <a:solidFill>
                  <a:srgbClr val="231F20"/>
                </a:solidFill>
                <a:latin typeface="Youth"/>
              </a:rPr>
              <a:t> – Tukua – Me </a:t>
            </a:r>
            <a:r>
              <a:rPr lang="en-US" sz="2400" dirty="0" err="1">
                <a:solidFill>
                  <a:srgbClr val="231F20"/>
                </a:solidFill>
                <a:latin typeface="Youth"/>
              </a:rPr>
              <a:t>kori</a:t>
            </a:r>
            <a:r>
              <a:rPr lang="en-US" sz="2400" dirty="0">
                <a:solidFill>
                  <a:srgbClr val="231F20"/>
                </a:solidFill>
                <a:latin typeface="Youth"/>
              </a:rPr>
              <a:t> </a:t>
            </a:r>
            <a:r>
              <a:rPr lang="en-US" sz="2400" dirty="0" err="1">
                <a:solidFill>
                  <a:srgbClr val="231F20"/>
                </a:solidFill>
                <a:latin typeface="Youth"/>
              </a:rPr>
              <a:t>tonu</a:t>
            </a:r>
            <a:r>
              <a:rPr lang="en-US" sz="2400" dirty="0">
                <a:solidFill>
                  <a:srgbClr val="231F20"/>
                </a:solidFill>
                <a:latin typeface="Youth"/>
              </a:rPr>
              <a:t> – Me </a:t>
            </a:r>
            <a:r>
              <a:rPr lang="en-US" sz="2400" dirty="0" err="1">
                <a:solidFill>
                  <a:srgbClr val="231F20"/>
                </a:solidFill>
                <a:latin typeface="Youth"/>
              </a:rPr>
              <a:t>whakawhanaunga</a:t>
            </a:r>
            <a:r>
              <a:rPr lang="en-US" sz="2400" dirty="0">
                <a:solidFill>
                  <a:srgbClr val="231F20"/>
                </a:solidFill>
                <a:latin typeface="Youth"/>
              </a:rPr>
              <a:t> – Me </a:t>
            </a:r>
            <a:r>
              <a:rPr lang="en-US" sz="2400" dirty="0" err="1">
                <a:solidFill>
                  <a:srgbClr val="231F20"/>
                </a:solidFill>
                <a:latin typeface="Youth"/>
              </a:rPr>
              <a:t>ako</a:t>
            </a:r>
            <a:r>
              <a:rPr lang="en-US" sz="2400" dirty="0">
                <a:solidFill>
                  <a:srgbClr val="231F20"/>
                </a:solidFill>
                <a:latin typeface="Youth"/>
              </a:rPr>
              <a:t> </a:t>
            </a:r>
            <a:r>
              <a:rPr lang="en-US" sz="2400" dirty="0" err="1">
                <a:solidFill>
                  <a:srgbClr val="231F20"/>
                </a:solidFill>
                <a:latin typeface="Youth"/>
              </a:rPr>
              <a:t>tonu</a:t>
            </a:r>
            <a:r>
              <a:rPr lang="en-US" sz="2400" dirty="0">
                <a:solidFill>
                  <a:srgbClr val="231F20"/>
                </a:solidFill>
                <a:latin typeface="Youth"/>
              </a:rPr>
              <a:t> ​</a:t>
            </a:r>
          </a:p>
          <a:p>
            <a:pPr>
              <a:lnSpc>
                <a:spcPts val="3359"/>
              </a:lnSpc>
            </a:pPr>
            <a:endParaRPr lang="en-US" sz="2400">
              <a:solidFill>
                <a:srgbClr val="231F20"/>
              </a:solidFill>
              <a:latin typeface="Youth"/>
            </a:endParaRPr>
          </a:p>
          <a:p>
            <a:pPr>
              <a:lnSpc>
                <a:spcPts val="3359"/>
              </a:lnSpc>
            </a:pPr>
            <a:r>
              <a:rPr lang="en-US" sz="2400" dirty="0">
                <a:solidFill>
                  <a:srgbClr val="231F20"/>
                </a:solidFill>
                <a:latin typeface="Youth Heavy"/>
              </a:rPr>
              <a:t>Q2. False. </a:t>
            </a:r>
            <a:r>
              <a:rPr lang="en-US" sz="2400" dirty="0">
                <a:solidFill>
                  <a:srgbClr val="231F20"/>
                </a:solidFill>
                <a:latin typeface="Youth Medium"/>
              </a:rPr>
              <a:t>These practices are backed by evidence </a:t>
            </a:r>
            <a:r>
              <a:rPr lang="en-US" sz="2400" b="1" dirty="0">
                <a:solidFill>
                  <a:srgbClr val="231F20"/>
                </a:solidFill>
                <a:latin typeface="Youth Medium"/>
              </a:rPr>
              <a:t>and </a:t>
            </a:r>
            <a:r>
              <a:rPr lang="en-US" sz="2400" dirty="0">
                <a:solidFill>
                  <a:srgbClr val="231F20"/>
                </a:solidFill>
                <a:latin typeface="Youth Medium"/>
              </a:rPr>
              <a:t>can be easily incorporated into anyone's life.</a:t>
            </a:r>
            <a:endParaRPr lang="en-US" sz="2400" dirty="0">
              <a:solidFill>
                <a:srgbClr val="231F20"/>
              </a:solidFill>
              <a:latin typeface="Youth Medium"/>
              <a:ea typeface="Youth Medium"/>
              <a:cs typeface="Youth Medium"/>
            </a:endParaRPr>
          </a:p>
          <a:p>
            <a:pPr>
              <a:lnSpc>
                <a:spcPts val="3359"/>
              </a:lnSpc>
            </a:pPr>
            <a:endParaRPr lang="en-US" sz="2400">
              <a:solidFill>
                <a:srgbClr val="231F20"/>
              </a:solidFill>
              <a:latin typeface="Youth Medium"/>
            </a:endParaRPr>
          </a:p>
          <a:p>
            <a:pPr>
              <a:lnSpc>
                <a:spcPts val="3359"/>
              </a:lnSpc>
            </a:pPr>
            <a:r>
              <a:rPr lang="en-US" sz="2400" dirty="0">
                <a:solidFill>
                  <a:srgbClr val="231F20"/>
                </a:solidFill>
                <a:latin typeface="Youth Heavy"/>
              </a:rPr>
              <a:t>Q3. Take Notice | Me </a:t>
            </a:r>
            <a:r>
              <a:rPr lang="en-US" sz="2400" dirty="0" err="1">
                <a:solidFill>
                  <a:srgbClr val="231F20"/>
                </a:solidFill>
                <a:latin typeface="Youth Heavy"/>
              </a:rPr>
              <a:t>aro</a:t>
            </a:r>
            <a:r>
              <a:rPr lang="en-US" sz="2400" dirty="0">
                <a:solidFill>
                  <a:srgbClr val="231F20"/>
                </a:solidFill>
                <a:latin typeface="Youth Heavy"/>
              </a:rPr>
              <a:t> </a:t>
            </a:r>
            <a:r>
              <a:rPr lang="en-US" sz="2400" dirty="0" err="1">
                <a:solidFill>
                  <a:srgbClr val="231F20"/>
                </a:solidFill>
                <a:latin typeface="Youth Heavy"/>
              </a:rPr>
              <a:t>tonu</a:t>
            </a:r>
            <a:r>
              <a:rPr lang="en-US" sz="2400" dirty="0">
                <a:solidFill>
                  <a:srgbClr val="231F20"/>
                </a:solidFill>
                <a:latin typeface="Youth Heavy"/>
              </a:rPr>
              <a:t> </a:t>
            </a:r>
            <a:endParaRPr lang="en-US" sz="2400" dirty="0">
              <a:solidFill>
                <a:srgbClr val="231F20"/>
              </a:solidFill>
              <a:latin typeface="Youth Heavy"/>
              <a:ea typeface="Youth Heavy"/>
              <a:cs typeface="Youth Heavy"/>
            </a:endParaRPr>
          </a:p>
          <a:p>
            <a:pPr>
              <a:lnSpc>
                <a:spcPts val="3359"/>
              </a:lnSpc>
            </a:pPr>
            <a:r>
              <a:rPr lang="en-US" sz="2400" dirty="0">
                <a:solidFill>
                  <a:srgbClr val="231F20"/>
                </a:solidFill>
                <a:latin typeface="Youth"/>
              </a:rPr>
              <a:t>Take Notice refers to the practice of mindfulness. Mindfulness can be thought of as open and receptive attention to, and awareness of, what is occurring in the present moment. There is robust scientific evidence supporting mindfulness practice as beneficial to our </a:t>
            </a:r>
            <a:r>
              <a:rPr lang="en-US" sz="2400" dirty="0" err="1">
                <a:solidFill>
                  <a:srgbClr val="231F20"/>
                </a:solidFill>
                <a:latin typeface="Youth"/>
              </a:rPr>
              <a:t>hauora</a:t>
            </a:r>
            <a:r>
              <a:rPr lang="en-US" sz="2400" dirty="0">
                <a:solidFill>
                  <a:srgbClr val="231F20"/>
                </a:solidFill>
                <a:latin typeface="Youth"/>
              </a:rPr>
              <a:t> (mental, physical, spiritual, social/relationships).</a:t>
            </a:r>
          </a:p>
          <a:p>
            <a:pPr>
              <a:lnSpc>
                <a:spcPts val="3359"/>
              </a:lnSpc>
            </a:pPr>
            <a:endParaRPr lang="en-US" sz="2400">
              <a:solidFill>
                <a:srgbClr val="231F20"/>
              </a:solidFill>
              <a:latin typeface="Youth"/>
            </a:endParaRPr>
          </a:p>
          <a:p>
            <a:pPr>
              <a:lnSpc>
                <a:spcPts val="3359"/>
              </a:lnSpc>
            </a:pPr>
            <a:r>
              <a:rPr lang="en-US" sz="2400" dirty="0">
                <a:solidFill>
                  <a:srgbClr val="231F20"/>
                </a:solidFill>
                <a:latin typeface="Youth Medium"/>
              </a:rPr>
              <a:t>​</a:t>
            </a:r>
            <a:r>
              <a:rPr lang="en-US" sz="2400" dirty="0">
                <a:solidFill>
                  <a:srgbClr val="231F20"/>
                </a:solidFill>
                <a:latin typeface="Youth Heavy"/>
              </a:rPr>
              <a:t>Q4.</a:t>
            </a:r>
            <a:r>
              <a:rPr lang="en-US" sz="2400" dirty="0">
                <a:solidFill>
                  <a:srgbClr val="231F20"/>
                </a:solidFill>
                <a:latin typeface="Youth Medium"/>
              </a:rPr>
              <a:t> </a:t>
            </a:r>
            <a:r>
              <a:rPr lang="en-US" sz="2400" dirty="0">
                <a:solidFill>
                  <a:srgbClr val="231F20"/>
                </a:solidFill>
                <a:latin typeface="Youth Heavy"/>
              </a:rPr>
              <a:t>True. </a:t>
            </a:r>
            <a:r>
              <a:rPr lang="en-US" sz="2400" dirty="0">
                <a:solidFill>
                  <a:srgbClr val="231F20"/>
                </a:solidFill>
                <a:latin typeface="Youth Medium"/>
              </a:rPr>
              <a:t>carrying out acts of kindness boosts our happiness, life satisfaction, and overall wellbeing. When we help others, it gives us purpose and a sense of belonging. For more information, head to mhaw.nz.​</a:t>
            </a:r>
            <a:endParaRPr lang="en-US" sz="2400" dirty="0">
              <a:solidFill>
                <a:srgbClr val="231F20"/>
              </a:solidFill>
              <a:latin typeface="Youth Medium"/>
              <a:ea typeface="Youth Medium"/>
              <a:cs typeface="Youth Medium"/>
            </a:endParaRPr>
          </a:p>
          <a:p>
            <a:pPr>
              <a:lnSpc>
                <a:spcPts val="3359"/>
              </a:lnSpc>
            </a:pPr>
            <a:endParaRPr lang="en-US" sz="2400">
              <a:solidFill>
                <a:srgbClr val="231F20"/>
              </a:solidFill>
              <a:latin typeface="Youth Medium"/>
            </a:endParaRPr>
          </a:p>
          <a:p>
            <a:pPr>
              <a:lnSpc>
                <a:spcPts val="3359"/>
              </a:lnSpc>
            </a:pPr>
            <a:r>
              <a:rPr lang="en-US" sz="2400" dirty="0">
                <a:solidFill>
                  <a:srgbClr val="231F20"/>
                </a:solidFill>
                <a:latin typeface="Youth Heavy"/>
              </a:rPr>
              <a:t>Q5. Tukua / Give</a:t>
            </a:r>
            <a:endParaRPr lang="en-US" sz="2400" dirty="0">
              <a:solidFill>
                <a:srgbClr val="231F20"/>
              </a:solidFill>
              <a:latin typeface="Youth Heavy"/>
              <a:ea typeface="Youth Heavy"/>
              <a:cs typeface="Youth Heavy"/>
            </a:endParaRPr>
          </a:p>
          <a:p>
            <a:pPr>
              <a:lnSpc>
                <a:spcPts val="3359"/>
              </a:lnSpc>
            </a:pPr>
            <a:r>
              <a:rPr lang="en-US" sz="2400" dirty="0">
                <a:solidFill>
                  <a:srgbClr val="231F20"/>
                </a:solidFill>
                <a:latin typeface="Youth Medium"/>
              </a:rPr>
              <a:t>Give your time, your words, your presence; </a:t>
            </a:r>
            <a:r>
              <a:rPr lang="en-US" sz="2400" dirty="0" err="1">
                <a:solidFill>
                  <a:srgbClr val="231F20"/>
                </a:solidFill>
                <a:latin typeface="Youth Medium"/>
              </a:rPr>
              <a:t>tukua</a:t>
            </a:r>
            <a:r>
              <a:rPr lang="en-US" sz="2400" dirty="0">
                <a:solidFill>
                  <a:srgbClr val="231F20"/>
                </a:solidFill>
                <a:latin typeface="Youth Medium"/>
              </a:rPr>
              <a:t> </a:t>
            </a:r>
            <a:r>
              <a:rPr lang="en-US" sz="2400" dirty="0" err="1">
                <a:solidFill>
                  <a:srgbClr val="231F20"/>
                </a:solidFill>
                <a:latin typeface="Youth Medium"/>
              </a:rPr>
              <a:t>te</a:t>
            </a:r>
            <a:r>
              <a:rPr lang="en-US" sz="2400" dirty="0">
                <a:solidFill>
                  <a:srgbClr val="231F20"/>
                </a:solidFill>
                <a:latin typeface="Youth Medium"/>
              </a:rPr>
              <a:t> </a:t>
            </a:r>
            <a:r>
              <a:rPr lang="en-US" sz="2400" dirty="0" err="1">
                <a:solidFill>
                  <a:srgbClr val="231F20"/>
                </a:solidFill>
                <a:latin typeface="Youth Medium"/>
              </a:rPr>
              <a:t>wā</a:t>
            </a:r>
            <a:r>
              <a:rPr lang="en-US" sz="2400" dirty="0">
                <a:solidFill>
                  <a:srgbClr val="231F20"/>
                </a:solidFill>
                <a:latin typeface="Youth Medium"/>
              </a:rPr>
              <a:t> ki a </a:t>
            </a:r>
            <a:r>
              <a:rPr lang="en-US" sz="2400" dirty="0" err="1">
                <a:solidFill>
                  <a:srgbClr val="231F20"/>
                </a:solidFill>
                <a:latin typeface="Youth Medium"/>
              </a:rPr>
              <a:t>koe</a:t>
            </a:r>
            <a:r>
              <a:rPr lang="en-US" sz="2400" dirty="0">
                <a:solidFill>
                  <a:srgbClr val="231F20"/>
                </a:solidFill>
                <a:latin typeface="Youth Medium"/>
              </a:rPr>
              <a:t>, ō </a:t>
            </a:r>
            <a:r>
              <a:rPr lang="en-US" sz="2400" dirty="0" err="1">
                <a:solidFill>
                  <a:srgbClr val="231F20"/>
                </a:solidFill>
                <a:latin typeface="Youth Medium"/>
              </a:rPr>
              <a:t>kupu</a:t>
            </a:r>
            <a:r>
              <a:rPr lang="en-US" sz="2400" dirty="0">
                <a:solidFill>
                  <a:srgbClr val="231F20"/>
                </a:solidFill>
                <a:latin typeface="Youth Medium"/>
              </a:rPr>
              <a:t>, ko </a:t>
            </a:r>
            <a:r>
              <a:rPr lang="en-US" sz="2400" dirty="0" err="1">
                <a:solidFill>
                  <a:srgbClr val="231F20"/>
                </a:solidFill>
                <a:latin typeface="Youth Medium"/>
              </a:rPr>
              <a:t>koe</a:t>
            </a:r>
            <a:r>
              <a:rPr lang="en-US" sz="2400" dirty="0">
                <a:solidFill>
                  <a:srgbClr val="231F20"/>
                </a:solidFill>
                <a:latin typeface="Youth Medium"/>
              </a:rPr>
              <a:t> </a:t>
            </a:r>
            <a:r>
              <a:rPr lang="en-US" sz="2400" dirty="0" err="1">
                <a:solidFill>
                  <a:srgbClr val="231F20"/>
                </a:solidFill>
                <a:latin typeface="Youth Medium"/>
              </a:rPr>
              <a:t>tonu</a:t>
            </a:r>
            <a:r>
              <a:rPr lang="en-US" sz="2400" dirty="0">
                <a:solidFill>
                  <a:srgbClr val="231F20"/>
                </a:solidFill>
                <a:latin typeface="Youth Medium"/>
              </a:rPr>
              <a:t>.</a:t>
            </a:r>
            <a:endParaRPr lang="en-US" sz="2400" dirty="0">
              <a:solidFill>
                <a:srgbClr val="231F20"/>
              </a:solidFill>
              <a:latin typeface="Youth Medium"/>
              <a:ea typeface="Youth Medium"/>
              <a:cs typeface="Youth Medium"/>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4F4F1"/>
        </a:solidFill>
        <a:effectLst/>
      </p:bgPr>
    </p:bg>
    <p:spTree>
      <p:nvGrpSpPr>
        <p:cNvPr id="1" name=""/>
        <p:cNvGrpSpPr/>
        <p:nvPr/>
      </p:nvGrpSpPr>
      <p:grpSpPr>
        <a:xfrm>
          <a:off x="0" y="0"/>
          <a:ext cx="0" cy="0"/>
          <a:chOff x="0" y="0"/>
          <a:chExt cx="0" cy="0"/>
        </a:xfrm>
      </p:grpSpPr>
      <p:sp>
        <p:nvSpPr>
          <p:cNvPr id="2" name="TextBox 2"/>
          <p:cNvSpPr txBox="1"/>
          <p:nvPr/>
        </p:nvSpPr>
        <p:spPr>
          <a:xfrm>
            <a:off x="1316128" y="775936"/>
            <a:ext cx="15655743" cy="7539990"/>
          </a:xfrm>
          <a:prstGeom prst="rect">
            <a:avLst/>
          </a:prstGeom>
        </p:spPr>
        <p:txBody>
          <a:bodyPr lIns="0" tIns="0" rIns="0" bIns="0" rtlCol="0" anchor="t">
            <a:spAutoFit/>
          </a:bodyPr>
          <a:lstStyle/>
          <a:p>
            <a:pPr>
              <a:lnSpc>
                <a:spcPts val="3359"/>
              </a:lnSpc>
            </a:pPr>
            <a:r>
              <a:rPr lang="en-US" sz="2400">
                <a:solidFill>
                  <a:srgbClr val="231F20"/>
                </a:solidFill>
                <a:latin typeface="Youth Heavy"/>
              </a:rPr>
              <a:t>Q6. Me Whakawhanaunga. </a:t>
            </a:r>
            <a:r>
              <a:rPr lang="en-US" sz="2400">
                <a:solidFill>
                  <a:srgbClr val="231F20"/>
                </a:solidFill>
                <a:latin typeface="Youth Medium"/>
              </a:rPr>
              <a:t>Connect, talk and listen – me kōrero, me whakarongo, be there – me whakawātea i a koe, feel connected – me rongo i te whanaungatanga.​</a:t>
            </a:r>
          </a:p>
          <a:p>
            <a:pPr>
              <a:lnSpc>
                <a:spcPts val="3359"/>
              </a:lnSpc>
            </a:pPr>
            <a:endParaRPr lang="en-US" sz="2400">
              <a:solidFill>
                <a:srgbClr val="231F20"/>
              </a:solidFill>
              <a:latin typeface="Youth Medium"/>
            </a:endParaRPr>
          </a:p>
          <a:p>
            <a:pPr>
              <a:lnSpc>
                <a:spcPts val="3359"/>
              </a:lnSpc>
            </a:pPr>
            <a:r>
              <a:rPr lang="en-US" sz="2400">
                <a:solidFill>
                  <a:srgbClr val="231F20"/>
                </a:solidFill>
                <a:latin typeface="Youth Heavy"/>
              </a:rPr>
              <a:t>Q7. </a:t>
            </a:r>
            <a:r>
              <a:rPr lang="en-US" sz="2400">
                <a:solidFill>
                  <a:srgbClr val="231F20"/>
                </a:solidFill>
                <a:latin typeface="Youth Medium"/>
              </a:rPr>
              <a:t>Te Whare Tapa Whā was developed by leading Māori health advocate and researcher Tā Mason Durie in 1984, to provides a </a:t>
            </a:r>
            <a:r>
              <a:rPr lang="en-US" sz="2400">
                <a:solidFill>
                  <a:srgbClr val="231F20"/>
                </a:solidFill>
                <a:latin typeface="Youth Heavy"/>
              </a:rPr>
              <a:t>Te Ao Māori perspective on wellbeing. </a:t>
            </a:r>
            <a:r>
              <a:rPr lang="en-US" sz="2400">
                <a:solidFill>
                  <a:srgbClr val="231F20"/>
                </a:solidFill>
                <a:latin typeface="Youth Medium"/>
              </a:rPr>
              <a:t>Te Whare Tapa Whā is an holistic model of health that describes health as a wharenui/meeting house with four walls. These walls represent taha wairua (spiritual wellbeing), taha hinengaro (mental and emotional wellbeing), taha tinana (physical wellbeing) and taha whānau (family and social wellbeing).</a:t>
            </a:r>
          </a:p>
          <a:p>
            <a:pPr>
              <a:lnSpc>
                <a:spcPts val="3359"/>
              </a:lnSpc>
            </a:pPr>
            <a:endParaRPr lang="en-US" sz="2400">
              <a:solidFill>
                <a:srgbClr val="231F20"/>
              </a:solidFill>
              <a:latin typeface="Youth Medium"/>
            </a:endParaRPr>
          </a:p>
          <a:p>
            <a:pPr>
              <a:lnSpc>
                <a:spcPts val="3359"/>
              </a:lnSpc>
            </a:pPr>
            <a:r>
              <a:rPr lang="en-US" sz="2400">
                <a:solidFill>
                  <a:srgbClr val="231F20"/>
                </a:solidFill>
                <a:latin typeface="Youth Heavy"/>
              </a:rPr>
              <a:t>Q8. True.</a:t>
            </a:r>
            <a:r>
              <a:rPr lang="en-US" sz="2400">
                <a:solidFill>
                  <a:srgbClr val="231F20"/>
                </a:solidFill>
                <a:latin typeface="Youth Medium"/>
              </a:rPr>
              <a:t> Physical activity stimulates the release of endorphins, the "feel-good" hormones, which can uplift your mood and increase feelings of happiness.</a:t>
            </a:r>
          </a:p>
          <a:p>
            <a:pPr>
              <a:lnSpc>
                <a:spcPts val="3359"/>
              </a:lnSpc>
            </a:pPr>
            <a:r>
              <a:rPr lang="en-US" sz="2400">
                <a:solidFill>
                  <a:srgbClr val="231F20"/>
                </a:solidFill>
                <a:latin typeface="Youth Medium"/>
              </a:rPr>
              <a:t>​</a:t>
            </a:r>
          </a:p>
          <a:p>
            <a:pPr>
              <a:lnSpc>
                <a:spcPts val="3359"/>
              </a:lnSpc>
            </a:pPr>
            <a:r>
              <a:rPr lang="en-US" sz="2400">
                <a:solidFill>
                  <a:srgbClr val="231F20"/>
                </a:solidFill>
                <a:latin typeface="Youth Medium"/>
              </a:rPr>
              <a:t>​</a:t>
            </a:r>
            <a:r>
              <a:rPr lang="en-US" sz="2400">
                <a:solidFill>
                  <a:srgbClr val="231F20"/>
                </a:solidFill>
                <a:latin typeface="Youth Heavy"/>
              </a:rPr>
              <a:t>Q9.</a:t>
            </a:r>
            <a:r>
              <a:rPr lang="en-US" sz="2400">
                <a:solidFill>
                  <a:srgbClr val="231F20"/>
                </a:solidFill>
                <a:latin typeface="Youth Medium"/>
              </a:rPr>
              <a:t> </a:t>
            </a:r>
            <a:r>
              <a:rPr lang="en-US" sz="2400">
                <a:solidFill>
                  <a:srgbClr val="231F20"/>
                </a:solidFill>
                <a:latin typeface="Youth Heavy"/>
              </a:rPr>
              <a:t>Me Ako Tonu.</a:t>
            </a:r>
            <a:r>
              <a:rPr lang="en-US" sz="2400">
                <a:solidFill>
                  <a:srgbClr val="231F20"/>
                </a:solidFill>
                <a:latin typeface="Youth Medium"/>
              </a:rPr>
              <a:t> Keep learning and embrace new experiences, awhitia te wheako hou, see opportunities – kimihia ngā ara hou, surprise yourself – me ohorere koe i a koe anō.​</a:t>
            </a:r>
          </a:p>
          <a:p>
            <a:pPr>
              <a:lnSpc>
                <a:spcPts val="3359"/>
              </a:lnSpc>
            </a:pPr>
            <a:endParaRPr lang="en-US" sz="2400">
              <a:solidFill>
                <a:srgbClr val="231F20"/>
              </a:solidFill>
              <a:latin typeface="Youth Medium"/>
            </a:endParaRPr>
          </a:p>
          <a:p>
            <a:pPr>
              <a:lnSpc>
                <a:spcPts val="3359"/>
              </a:lnSpc>
            </a:pPr>
            <a:r>
              <a:rPr lang="en-US" sz="2400">
                <a:solidFill>
                  <a:srgbClr val="231F20"/>
                </a:solidFill>
                <a:latin typeface="Youth Heavy"/>
              </a:rPr>
              <a:t>Q10. False. </a:t>
            </a:r>
            <a:r>
              <a:rPr lang="en-US" sz="2400">
                <a:solidFill>
                  <a:srgbClr val="231F20"/>
                </a:solidFill>
                <a:latin typeface="Youth Medium"/>
              </a:rPr>
              <a:t>We all have mental health. It’s a taonga/treasure, something to look after so we can lead our best and most fulfilling lives. Mental wellbeing encompasses feeling good about oneself, managing emotions, coping with stress, and having a sense of purpose and fulfillment.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F9EF2"/>
        </a:solidFill>
        <a:effectLst/>
      </p:bgPr>
    </p:bg>
    <p:spTree>
      <p:nvGrpSpPr>
        <p:cNvPr id="1" name=""/>
        <p:cNvGrpSpPr/>
        <p:nvPr/>
      </p:nvGrpSpPr>
      <p:grpSpPr>
        <a:xfrm>
          <a:off x="0" y="0"/>
          <a:ext cx="0" cy="0"/>
          <a:chOff x="0" y="0"/>
          <a:chExt cx="0" cy="0"/>
        </a:xfrm>
      </p:grpSpPr>
      <p:sp>
        <p:nvSpPr>
          <p:cNvPr id="2" name="Freeform 2"/>
          <p:cNvSpPr/>
          <p:nvPr/>
        </p:nvSpPr>
        <p:spPr>
          <a:xfrm>
            <a:off x="1028700" y="8119044"/>
            <a:ext cx="2863052" cy="1139256"/>
          </a:xfrm>
          <a:custGeom>
            <a:avLst/>
            <a:gdLst/>
            <a:ahLst/>
            <a:cxnLst/>
            <a:rect l="l" t="t" r="r" b="b"/>
            <a:pathLst>
              <a:path w="2863052" h="1139256">
                <a:moveTo>
                  <a:pt x="0" y="0"/>
                </a:moveTo>
                <a:lnTo>
                  <a:pt x="2863052" y="0"/>
                </a:lnTo>
                <a:lnTo>
                  <a:pt x="2863052" y="1139256"/>
                </a:lnTo>
                <a:lnTo>
                  <a:pt x="0" y="1139256"/>
                </a:lnTo>
                <a:lnTo>
                  <a:pt x="0" y="0"/>
                </a:lnTo>
                <a:close/>
              </a:path>
            </a:pathLst>
          </a:custGeom>
          <a:blipFill>
            <a:blip r:embed="rId2"/>
            <a:stretch>
              <a:fillRect/>
            </a:stretch>
          </a:blipFill>
        </p:spPr>
      </p:sp>
      <p:sp>
        <p:nvSpPr>
          <p:cNvPr id="3" name="TextBox 3"/>
          <p:cNvSpPr txBox="1"/>
          <p:nvPr/>
        </p:nvSpPr>
        <p:spPr>
          <a:xfrm>
            <a:off x="14400837" y="8742929"/>
            <a:ext cx="2237173" cy="412114"/>
          </a:xfrm>
          <a:prstGeom prst="rect">
            <a:avLst/>
          </a:prstGeom>
        </p:spPr>
        <p:txBody>
          <a:bodyPr lIns="0" tIns="0" rIns="0" bIns="0" rtlCol="0" anchor="t">
            <a:spAutoFit/>
          </a:bodyPr>
          <a:lstStyle/>
          <a:p>
            <a:pPr algn="just">
              <a:lnSpc>
                <a:spcPts val="3099"/>
              </a:lnSpc>
            </a:pPr>
            <a:r>
              <a:rPr lang="en-US" sz="3099">
                <a:solidFill>
                  <a:srgbClr val="231F20"/>
                </a:solidFill>
                <a:latin typeface="Youth Medium"/>
              </a:rPr>
              <a:t>#MHAWNZ</a:t>
            </a:r>
          </a:p>
        </p:txBody>
      </p:sp>
      <p:sp>
        <p:nvSpPr>
          <p:cNvPr id="4" name="TextBox 4"/>
          <p:cNvSpPr txBox="1"/>
          <p:nvPr/>
        </p:nvSpPr>
        <p:spPr>
          <a:xfrm>
            <a:off x="7392363" y="8261919"/>
            <a:ext cx="3503275" cy="990596"/>
          </a:xfrm>
          <a:prstGeom prst="rect">
            <a:avLst/>
          </a:prstGeom>
        </p:spPr>
        <p:txBody>
          <a:bodyPr lIns="0" tIns="0" rIns="0" bIns="0" rtlCol="0" anchor="t">
            <a:spAutoFit/>
          </a:bodyPr>
          <a:lstStyle/>
          <a:p>
            <a:pPr algn="ctr">
              <a:lnSpc>
                <a:spcPts val="7499"/>
              </a:lnSpc>
            </a:pPr>
            <a:r>
              <a:rPr lang="en-US" sz="7499">
                <a:solidFill>
                  <a:srgbClr val="231F20"/>
                </a:solidFill>
                <a:latin typeface="Youth Medium"/>
              </a:rPr>
              <a:t>Q1</a:t>
            </a:r>
          </a:p>
        </p:txBody>
      </p:sp>
      <p:sp>
        <p:nvSpPr>
          <p:cNvPr id="5" name="TextBox 5"/>
          <p:cNvSpPr txBox="1"/>
          <p:nvPr/>
        </p:nvSpPr>
        <p:spPr>
          <a:xfrm>
            <a:off x="1879378" y="2168045"/>
            <a:ext cx="14529244" cy="3611244"/>
          </a:xfrm>
          <a:prstGeom prst="rect">
            <a:avLst/>
          </a:prstGeom>
        </p:spPr>
        <p:txBody>
          <a:bodyPr lIns="0" tIns="0" rIns="0" bIns="0" rtlCol="0" anchor="t">
            <a:spAutoFit/>
          </a:bodyPr>
          <a:lstStyle/>
          <a:p>
            <a:pPr algn="ctr">
              <a:lnSpc>
                <a:spcPts val="9289"/>
              </a:lnSpc>
            </a:pPr>
            <a:r>
              <a:rPr lang="en-US" sz="9999">
                <a:solidFill>
                  <a:srgbClr val="231F20"/>
                </a:solidFill>
                <a:latin typeface="Youth Heavy"/>
              </a:rPr>
              <a:t>Name all Five Ways to Wellbeing. </a:t>
            </a:r>
            <a:r>
              <a:rPr lang="en-US" sz="9999">
                <a:solidFill>
                  <a:srgbClr val="231F20"/>
                </a:solidFill>
                <a:latin typeface="Youth Medium"/>
              </a:rPr>
              <a:t>Bonus point for using Te Reo Māori.</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4F4F1"/>
        </a:solidFill>
        <a:effectLst/>
      </p:bgPr>
    </p:bg>
    <p:spTree>
      <p:nvGrpSpPr>
        <p:cNvPr id="1" name=""/>
        <p:cNvGrpSpPr/>
        <p:nvPr/>
      </p:nvGrpSpPr>
      <p:grpSpPr>
        <a:xfrm>
          <a:off x="0" y="0"/>
          <a:ext cx="0" cy="0"/>
          <a:chOff x="0" y="0"/>
          <a:chExt cx="0" cy="0"/>
        </a:xfrm>
      </p:grpSpPr>
      <p:sp>
        <p:nvSpPr>
          <p:cNvPr id="2" name="TextBox 2"/>
          <p:cNvSpPr txBox="1"/>
          <p:nvPr/>
        </p:nvSpPr>
        <p:spPr>
          <a:xfrm>
            <a:off x="1603557" y="971550"/>
            <a:ext cx="15655743" cy="8378258"/>
          </a:xfrm>
          <a:prstGeom prst="rect">
            <a:avLst/>
          </a:prstGeom>
        </p:spPr>
        <p:txBody>
          <a:bodyPr lIns="0" tIns="0" rIns="0" bIns="0" rtlCol="0" anchor="t">
            <a:spAutoFit/>
          </a:bodyPr>
          <a:lstStyle/>
          <a:p>
            <a:pPr>
              <a:lnSpc>
                <a:spcPts val="3356"/>
              </a:lnSpc>
            </a:pPr>
            <a:r>
              <a:rPr lang="en-US" sz="2397">
                <a:solidFill>
                  <a:srgbClr val="231F20"/>
                </a:solidFill>
                <a:latin typeface="Youth Heavy"/>
              </a:rPr>
              <a:t>Q11. </a:t>
            </a:r>
            <a:r>
              <a:rPr lang="en-US" sz="2397">
                <a:solidFill>
                  <a:srgbClr val="231F20"/>
                </a:solidFill>
                <a:latin typeface="Youth Medium"/>
              </a:rPr>
              <a:t>Some examples include </a:t>
            </a:r>
            <a:r>
              <a:rPr lang="en-US" sz="2397">
                <a:solidFill>
                  <a:srgbClr val="231F20"/>
                </a:solidFill>
                <a:latin typeface="Youth Heavy"/>
              </a:rPr>
              <a:t>whakapapa (genealogy), storytelling, whakataukī (Māori proverbs),</a:t>
            </a:r>
            <a:r>
              <a:rPr lang="en-US" sz="2397">
                <a:solidFill>
                  <a:srgbClr val="231F20"/>
                </a:solidFill>
                <a:latin typeface="Youth Medium"/>
              </a:rPr>
              <a:t> observing the </a:t>
            </a:r>
            <a:r>
              <a:rPr lang="en-US" sz="2397">
                <a:solidFill>
                  <a:srgbClr val="231F20"/>
                </a:solidFill>
                <a:latin typeface="Youth Heavy"/>
              </a:rPr>
              <a:t>Maramataka (Māori lunar calendar)</a:t>
            </a:r>
            <a:r>
              <a:rPr lang="en-US" sz="2397">
                <a:solidFill>
                  <a:srgbClr val="231F20"/>
                </a:solidFill>
                <a:latin typeface="Youth Medium"/>
              </a:rPr>
              <a:t> and </a:t>
            </a:r>
            <a:r>
              <a:rPr lang="en-US" sz="2397">
                <a:solidFill>
                  <a:srgbClr val="231F20"/>
                </a:solidFill>
                <a:latin typeface="Youth Heavy"/>
              </a:rPr>
              <a:t>waiata (songs) </a:t>
            </a:r>
            <a:r>
              <a:rPr lang="en-US" sz="2397">
                <a:solidFill>
                  <a:srgbClr val="231F20"/>
                </a:solidFill>
                <a:latin typeface="Youth Medium"/>
              </a:rPr>
              <a:t>that pass down knowledge from one generation to another.​</a:t>
            </a:r>
          </a:p>
          <a:p>
            <a:pPr>
              <a:lnSpc>
                <a:spcPts val="3356"/>
              </a:lnSpc>
            </a:pPr>
            <a:endParaRPr lang="en-US" sz="2397">
              <a:solidFill>
                <a:srgbClr val="231F20"/>
              </a:solidFill>
              <a:latin typeface="Youth Medium"/>
            </a:endParaRPr>
          </a:p>
          <a:p>
            <a:pPr>
              <a:lnSpc>
                <a:spcPts val="3356"/>
              </a:lnSpc>
            </a:pPr>
            <a:r>
              <a:rPr lang="en-US" sz="2397">
                <a:solidFill>
                  <a:srgbClr val="231F20"/>
                </a:solidFill>
                <a:latin typeface="Youth Heavy"/>
              </a:rPr>
              <a:t>Q12. </a:t>
            </a:r>
            <a:r>
              <a:rPr lang="en-US" sz="2397">
                <a:solidFill>
                  <a:srgbClr val="231F20"/>
                </a:solidFill>
                <a:latin typeface="Youth Medium"/>
              </a:rPr>
              <a:t>By incorporating at least one of the Five Ways into your daily life, wellbeing score increases by at least </a:t>
            </a:r>
            <a:r>
              <a:rPr lang="en-US" sz="2397">
                <a:solidFill>
                  <a:srgbClr val="231F20"/>
                </a:solidFill>
                <a:latin typeface="Youth Heavy"/>
              </a:rPr>
              <a:t>4.7 points.</a:t>
            </a:r>
            <a:r>
              <a:rPr lang="en-US" sz="2397">
                <a:solidFill>
                  <a:srgbClr val="231F20"/>
                </a:solidFill>
                <a:latin typeface="Youth Medium"/>
              </a:rPr>
              <a:t> Wellbeing score steadily increases with the addition of multiple activities relating to each of the Five Ways. </a:t>
            </a:r>
            <a:r>
              <a:rPr lang="en-US" sz="2397">
                <a:solidFill>
                  <a:srgbClr val="231F20"/>
                </a:solidFill>
                <a:latin typeface="Youth Heavy Italics"/>
              </a:rPr>
              <a:t>Source: Ipsos | Mental Health Foundation: Wellbeing Survey 2023.</a:t>
            </a:r>
          </a:p>
          <a:p>
            <a:pPr>
              <a:lnSpc>
                <a:spcPts val="3356"/>
              </a:lnSpc>
            </a:pPr>
            <a:endParaRPr lang="en-US" sz="2397">
              <a:solidFill>
                <a:srgbClr val="231F20"/>
              </a:solidFill>
              <a:latin typeface="Youth Heavy Italics"/>
            </a:endParaRPr>
          </a:p>
          <a:p>
            <a:pPr>
              <a:lnSpc>
                <a:spcPts val="3356"/>
              </a:lnSpc>
            </a:pPr>
            <a:r>
              <a:rPr lang="en-US" sz="2397">
                <a:solidFill>
                  <a:srgbClr val="231F20"/>
                </a:solidFill>
                <a:latin typeface="Youth Heavy"/>
              </a:rPr>
              <a:t>Q13. b) One in five New Zealanders</a:t>
            </a:r>
            <a:r>
              <a:rPr lang="en-US" sz="2397">
                <a:solidFill>
                  <a:srgbClr val="231F20"/>
                </a:solidFill>
                <a:latin typeface="Youth Medium"/>
              </a:rPr>
              <a:t> experience a mental illness and/or addiction each year and it’s important to remember that with the right tautoko/support many people can and do recover. Wellbeing isn’t just for people who have not experienced mental illness – it’s for everyone. ​</a:t>
            </a:r>
          </a:p>
          <a:p>
            <a:pPr>
              <a:lnSpc>
                <a:spcPts val="3356"/>
              </a:lnSpc>
            </a:pPr>
            <a:r>
              <a:rPr lang="en-US" sz="2397">
                <a:solidFill>
                  <a:srgbClr val="231F20"/>
                </a:solidFill>
                <a:latin typeface="Youth Medium"/>
              </a:rPr>
              <a:t>​</a:t>
            </a:r>
          </a:p>
          <a:p>
            <a:pPr>
              <a:lnSpc>
                <a:spcPts val="3356"/>
              </a:lnSpc>
            </a:pPr>
            <a:r>
              <a:rPr lang="en-US" sz="2397">
                <a:solidFill>
                  <a:srgbClr val="231F20"/>
                </a:solidFill>
                <a:latin typeface="Youth Medium"/>
              </a:rPr>
              <a:t>​</a:t>
            </a:r>
            <a:r>
              <a:rPr lang="en-US" sz="2397">
                <a:solidFill>
                  <a:srgbClr val="231F20"/>
                </a:solidFill>
                <a:latin typeface="Youth Heavy"/>
              </a:rPr>
              <a:t>Q14.</a:t>
            </a:r>
            <a:r>
              <a:rPr lang="en-US" sz="2397">
                <a:solidFill>
                  <a:srgbClr val="231F20"/>
                </a:solidFill>
                <a:latin typeface="Youth Medium"/>
              </a:rPr>
              <a:t> These walls represent</a:t>
            </a:r>
            <a:r>
              <a:rPr lang="en-US" sz="2397">
                <a:solidFill>
                  <a:srgbClr val="231F20"/>
                </a:solidFill>
                <a:latin typeface="Youth Heavy"/>
              </a:rPr>
              <a:t> taha wairua (spiritual wellbeing), taha hinengaro (mental and emotional wellbeing), taha tinana (physical wellbeing) and taha whānau (family and social wellbeing).</a:t>
            </a:r>
            <a:r>
              <a:rPr lang="en-US" sz="2397">
                <a:solidFill>
                  <a:srgbClr val="231F20"/>
                </a:solidFill>
                <a:latin typeface="Youth Medium"/>
              </a:rPr>
              <a:t> ​Bonus: While not an official wall of the wharenui in Te Whare Tapa Whā, our connection with the whenua/land forms the foundation. ​</a:t>
            </a:r>
          </a:p>
          <a:p>
            <a:pPr>
              <a:lnSpc>
                <a:spcPts val="3356"/>
              </a:lnSpc>
            </a:pPr>
            <a:endParaRPr lang="en-US" sz="2397">
              <a:solidFill>
                <a:srgbClr val="231F20"/>
              </a:solidFill>
              <a:latin typeface="Youth Medium"/>
            </a:endParaRPr>
          </a:p>
          <a:p>
            <a:pPr>
              <a:lnSpc>
                <a:spcPts val="3356"/>
              </a:lnSpc>
            </a:pPr>
            <a:r>
              <a:rPr lang="en-US" sz="2397">
                <a:solidFill>
                  <a:srgbClr val="231F20"/>
                </a:solidFill>
                <a:latin typeface="Youth Heavy"/>
              </a:rPr>
              <a:t>Q15. Making social connections, or whakawhanaungatanga. </a:t>
            </a:r>
            <a:r>
              <a:rPr lang="en-US" sz="2397">
                <a:solidFill>
                  <a:srgbClr val="231F20"/>
                </a:solidFill>
                <a:latin typeface="Youth Medium"/>
              </a:rPr>
              <a:t>A sense of feeling connected, loved or belonging with others is strongly associated with better wellbeing and other health outcomes through providing a sense of meaning, safety, support and purpose.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4F4F1"/>
        </a:solidFill>
        <a:effectLst/>
      </p:bgPr>
    </p:bg>
    <p:spTree>
      <p:nvGrpSpPr>
        <p:cNvPr id="1" name=""/>
        <p:cNvGrpSpPr/>
        <p:nvPr/>
      </p:nvGrpSpPr>
      <p:grpSpPr>
        <a:xfrm>
          <a:off x="0" y="0"/>
          <a:ext cx="0" cy="0"/>
          <a:chOff x="0" y="0"/>
          <a:chExt cx="0" cy="0"/>
        </a:xfrm>
      </p:grpSpPr>
      <p:sp>
        <p:nvSpPr>
          <p:cNvPr id="2" name="Freeform 2"/>
          <p:cNvSpPr/>
          <p:nvPr/>
        </p:nvSpPr>
        <p:spPr>
          <a:xfrm>
            <a:off x="1028700" y="8119044"/>
            <a:ext cx="2863052" cy="1139256"/>
          </a:xfrm>
          <a:custGeom>
            <a:avLst/>
            <a:gdLst/>
            <a:ahLst/>
            <a:cxnLst/>
            <a:rect l="l" t="t" r="r" b="b"/>
            <a:pathLst>
              <a:path w="2863052" h="1139256">
                <a:moveTo>
                  <a:pt x="0" y="0"/>
                </a:moveTo>
                <a:lnTo>
                  <a:pt x="2863052" y="0"/>
                </a:lnTo>
                <a:lnTo>
                  <a:pt x="2863052" y="1139256"/>
                </a:lnTo>
                <a:lnTo>
                  <a:pt x="0" y="1139256"/>
                </a:lnTo>
                <a:lnTo>
                  <a:pt x="0" y="0"/>
                </a:lnTo>
                <a:close/>
              </a:path>
            </a:pathLst>
          </a:custGeom>
          <a:blipFill>
            <a:blip r:embed="rId2"/>
            <a:stretch>
              <a:fillRect/>
            </a:stretch>
          </a:blipFill>
        </p:spPr>
      </p:sp>
      <p:sp>
        <p:nvSpPr>
          <p:cNvPr id="3" name="TextBox 3"/>
          <p:cNvSpPr txBox="1"/>
          <p:nvPr/>
        </p:nvSpPr>
        <p:spPr>
          <a:xfrm>
            <a:off x="13756025" y="8745822"/>
            <a:ext cx="3503275" cy="412114"/>
          </a:xfrm>
          <a:prstGeom prst="rect">
            <a:avLst/>
          </a:prstGeom>
        </p:spPr>
        <p:txBody>
          <a:bodyPr lIns="0" tIns="0" rIns="0" bIns="0" rtlCol="0" anchor="t">
            <a:spAutoFit/>
          </a:bodyPr>
          <a:lstStyle/>
          <a:p>
            <a:pPr algn="just">
              <a:lnSpc>
                <a:spcPts val="3099"/>
              </a:lnSpc>
            </a:pPr>
            <a:r>
              <a:rPr lang="en-US" sz="3099">
                <a:solidFill>
                  <a:srgbClr val="231F20"/>
                </a:solidFill>
                <a:latin typeface="Youth Medium"/>
              </a:rPr>
              <a:t>18-24 September</a:t>
            </a:r>
          </a:p>
        </p:txBody>
      </p:sp>
      <p:sp>
        <p:nvSpPr>
          <p:cNvPr id="4" name="TextBox 4"/>
          <p:cNvSpPr txBox="1"/>
          <p:nvPr/>
        </p:nvSpPr>
        <p:spPr>
          <a:xfrm>
            <a:off x="6337278" y="1658769"/>
            <a:ext cx="5613445" cy="1339849"/>
          </a:xfrm>
          <a:prstGeom prst="rect">
            <a:avLst/>
          </a:prstGeom>
        </p:spPr>
        <p:txBody>
          <a:bodyPr lIns="0" tIns="0" rIns="0" bIns="0" rtlCol="0" anchor="t">
            <a:spAutoFit/>
          </a:bodyPr>
          <a:lstStyle/>
          <a:p>
            <a:pPr algn="ctr">
              <a:lnSpc>
                <a:spcPts val="9999"/>
              </a:lnSpc>
            </a:pPr>
            <a:r>
              <a:rPr lang="en-US" sz="9999">
                <a:solidFill>
                  <a:srgbClr val="231F20"/>
                </a:solidFill>
                <a:latin typeface="Youth Heavy"/>
              </a:rPr>
              <a:t>End.</a:t>
            </a:r>
          </a:p>
        </p:txBody>
      </p:sp>
      <p:grpSp>
        <p:nvGrpSpPr>
          <p:cNvPr id="5" name="Group 5"/>
          <p:cNvGrpSpPr/>
          <p:nvPr/>
        </p:nvGrpSpPr>
        <p:grpSpPr>
          <a:xfrm>
            <a:off x="-4637265" y="3744386"/>
            <a:ext cx="24059256" cy="3523473"/>
            <a:chOff x="0" y="0"/>
            <a:chExt cx="32079008" cy="4697964"/>
          </a:xfrm>
        </p:grpSpPr>
        <p:grpSp>
          <p:nvGrpSpPr>
            <p:cNvPr id="6" name="Group 6"/>
            <p:cNvGrpSpPr/>
            <p:nvPr/>
          </p:nvGrpSpPr>
          <p:grpSpPr>
            <a:xfrm>
              <a:off x="4916618" y="0"/>
              <a:ext cx="13764285" cy="915494"/>
              <a:chOff x="0" y="0"/>
              <a:chExt cx="3147728" cy="209363"/>
            </a:xfrm>
          </p:grpSpPr>
          <p:sp>
            <p:nvSpPr>
              <p:cNvPr id="7" name="Freeform 7"/>
              <p:cNvSpPr/>
              <p:nvPr/>
            </p:nvSpPr>
            <p:spPr>
              <a:xfrm>
                <a:off x="0" y="0"/>
                <a:ext cx="3147728" cy="209363"/>
              </a:xfrm>
              <a:custGeom>
                <a:avLst/>
                <a:gdLst/>
                <a:ahLst/>
                <a:cxnLst/>
                <a:rect l="l" t="t" r="r" b="b"/>
                <a:pathLst>
                  <a:path w="3147728" h="209363">
                    <a:moveTo>
                      <a:pt x="24748" y="0"/>
                    </a:moveTo>
                    <a:lnTo>
                      <a:pt x="3122980" y="0"/>
                    </a:lnTo>
                    <a:cubicBezTo>
                      <a:pt x="3136648" y="0"/>
                      <a:pt x="3147728" y="11080"/>
                      <a:pt x="3147728" y="24748"/>
                    </a:cubicBezTo>
                    <a:lnTo>
                      <a:pt x="3147728" y="184614"/>
                    </a:lnTo>
                    <a:cubicBezTo>
                      <a:pt x="3147728" y="198282"/>
                      <a:pt x="3136648" y="209363"/>
                      <a:pt x="3122980" y="209363"/>
                    </a:cubicBezTo>
                    <a:lnTo>
                      <a:pt x="24748" y="209363"/>
                    </a:lnTo>
                    <a:cubicBezTo>
                      <a:pt x="11080" y="209363"/>
                      <a:pt x="0" y="198282"/>
                      <a:pt x="0" y="184614"/>
                    </a:cubicBezTo>
                    <a:lnTo>
                      <a:pt x="0" y="24748"/>
                    </a:lnTo>
                    <a:cubicBezTo>
                      <a:pt x="0" y="11080"/>
                      <a:pt x="11080" y="0"/>
                      <a:pt x="24748" y="0"/>
                    </a:cubicBezTo>
                    <a:close/>
                  </a:path>
                </a:pathLst>
              </a:custGeom>
              <a:solidFill>
                <a:srgbClr val="4F9EF2"/>
              </a:solidFill>
            </p:spPr>
          </p:sp>
          <p:sp>
            <p:nvSpPr>
              <p:cNvPr id="8" name="TextBox 8"/>
              <p:cNvSpPr txBox="1"/>
              <p:nvPr/>
            </p:nvSpPr>
            <p:spPr>
              <a:xfrm>
                <a:off x="0" y="-9525"/>
                <a:ext cx="812800" cy="822325"/>
              </a:xfrm>
              <a:prstGeom prst="rect">
                <a:avLst/>
              </a:prstGeom>
            </p:spPr>
            <p:txBody>
              <a:bodyPr lIns="43879" tIns="43879" rIns="43879" bIns="43879" rtlCol="0" anchor="ctr"/>
              <a:lstStyle/>
              <a:p>
                <a:pPr algn="ctr">
                  <a:lnSpc>
                    <a:spcPts val="1620"/>
                  </a:lnSpc>
                </a:pPr>
                <a:endParaRPr/>
              </a:p>
            </p:txBody>
          </p:sp>
        </p:grpSp>
        <p:grpSp>
          <p:nvGrpSpPr>
            <p:cNvPr id="9" name="Group 9"/>
            <p:cNvGrpSpPr/>
            <p:nvPr/>
          </p:nvGrpSpPr>
          <p:grpSpPr>
            <a:xfrm>
              <a:off x="15565689" y="936871"/>
              <a:ext cx="15685615" cy="915494"/>
              <a:chOff x="0" y="0"/>
              <a:chExt cx="3587113" cy="209363"/>
            </a:xfrm>
          </p:grpSpPr>
          <p:sp>
            <p:nvSpPr>
              <p:cNvPr id="10" name="Freeform 10"/>
              <p:cNvSpPr/>
              <p:nvPr/>
            </p:nvSpPr>
            <p:spPr>
              <a:xfrm>
                <a:off x="0" y="0"/>
                <a:ext cx="3587113" cy="209363"/>
              </a:xfrm>
              <a:custGeom>
                <a:avLst/>
                <a:gdLst/>
                <a:ahLst/>
                <a:cxnLst/>
                <a:rect l="l" t="t" r="r" b="b"/>
                <a:pathLst>
                  <a:path w="3587113" h="209363">
                    <a:moveTo>
                      <a:pt x="21717" y="0"/>
                    </a:moveTo>
                    <a:lnTo>
                      <a:pt x="3565396" y="0"/>
                    </a:lnTo>
                    <a:cubicBezTo>
                      <a:pt x="3577390" y="0"/>
                      <a:pt x="3587113" y="9723"/>
                      <a:pt x="3587113" y="21717"/>
                    </a:cubicBezTo>
                    <a:lnTo>
                      <a:pt x="3587113" y="187646"/>
                    </a:lnTo>
                    <a:cubicBezTo>
                      <a:pt x="3587113" y="199640"/>
                      <a:pt x="3577390" y="209363"/>
                      <a:pt x="3565396" y="209363"/>
                    </a:cubicBezTo>
                    <a:lnTo>
                      <a:pt x="21717" y="209363"/>
                    </a:lnTo>
                    <a:cubicBezTo>
                      <a:pt x="9723" y="209363"/>
                      <a:pt x="0" y="199640"/>
                      <a:pt x="0" y="187646"/>
                    </a:cubicBezTo>
                    <a:lnTo>
                      <a:pt x="0" y="21717"/>
                    </a:lnTo>
                    <a:cubicBezTo>
                      <a:pt x="0" y="9723"/>
                      <a:pt x="9723" y="0"/>
                      <a:pt x="21717" y="0"/>
                    </a:cubicBezTo>
                    <a:close/>
                  </a:path>
                </a:pathLst>
              </a:custGeom>
              <a:solidFill>
                <a:srgbClr val="FF85DE"/>
              </a:solidFill>
            </p:spPr>
          </p:sp>
          <p:sp>
            <p:nvSpPr>
              <p:cNvPr id="11" name="TextBox 11"/>
              <p:cNvSpPr txBox="1"/>
              <p:nvPr/>
            </p:nvSpPr>
            <p:spPr>
              <a:xfrm>
                <a:off x="0" y="-9525"/>
                <a:ext cx="812800" cy="822325"/>
              </a:xfrm>
              <a:prstGeom prst="rect">
                <a:avLst/>
              </a:prstGeom>
            </p:spPr>
            <p:txBody>
              <a:bodyPr lIns="43879" tIns="43879" rIns="43879" bIns="43879" rtlCol="0" anchor="ctr"/>
              <a:lstStyle/>
              <a:p>
                <a:pPr algn="ctr">
                  <a:lnSpc>
                    <a:spcPts val="1620"/>
                  </a:lnSpc>
                </a:pPr>
                <a:endParaRPr/>
              </a:p>
            </p:txBody>
          </p:sp>
        </p:grpSp>
        <p:grpSp>
          <p:nvGrpSpPr>
            <p:cNvPr id="12" name="Group 12"/>
            <p:cNvGrpSpPr/>
            <p:nvPr/>
          </p:nvGrpSpPr>
          <p:grpSpPr>
            <a:xfrm>
              <a:off x="0" y="1887350"/>
              <a:ext cx="21475860" cy="915494"/>
              <a:chOff x="0" y="0"/>
              <a:chExt cx="4911273" cy="209363"/>
            </a:xfrm>
          </p:grpSpPr>
          <p:sp>
            <p:nvSpPr>
              <p:cNvPr id="13" name="Freeform 13"/>
              <p:cNvSpPr/>
              <p:nvPr/>
            </p:nvSpPr>
            <p:spPr>
              <a:xfrm>
                <a:off x="0" y="0"/>
                <a:ext cx="4911273" cy="209363"/>
              </a:xfrm>
              <a:custGeom>
                <a:avLst/>
                <a:gdLst/>
                <a:ahLst/>
                <a:cxnLst/>
                <a:rect l="l" t="t" r="r" b="b"/>
                <a:pathLst>
                  <a:path w="4911273" h="209363">
                    <a:moveTo>
                      <a:pt x="15862" y="0"/>
                    </a:moveTo>
                    <a:lnTo>
                      <a:pt x="4895411" y="0"/>
                    </a:lnTo>
                    <a:cubicBezTo>
                      <a:pt x="4904172" y="0"/>
                      <a:pt x="4911273" y="7102"/>
                      <a:pt x="4911273" y="15862"/>
                    </a:cubicBezTo>
                    <a:lnTo>
                      <a:pt x="4911273" y="193501"/>
                    </a:lnTo>
                    <a:cubicBezTo>
                      <a:pt x="4911273" y="197708"/>
                      <a:pt x="4909602" y="201742"/>
                      <a:pt x="4906627" y="204717"/>
                    </a:cubicBezTo>
                    <a:cubicBezTo>
                      <a:pt x="4903653" y="207691"/>
                      <a:pt x="4899618" y="209363"/>
                      <a:pt x="4895411" y="209363"/>
                    </a:cubicBezTo>
                    <a:lnTo>
                      <a:pt x="15862" y="209363"/>
                    </a:lnTo>
                    <a:cubicBezTo>
                      <a:pt x="11655" y="209363"/>
                      <a:pt x="7620" y="207691"/>
                      <a:pt x="4646" y="204717"/>
                    </a:cubicBezTo>
                    <a:cubicBezTo>
                      <a:pt x="1671" y="201742"/>
                      <a:pt x="0" y="197708"/>
                      <a:pt x="0" y="193501"/>
                    </a:cubicBezTo>
                    <a:lnTo>
                      <a:pt x="0" y="15862"/>
                    </a:lnTo>
                    <a:cubicBezTo>
                      <a:pt x="0" y="11655"/>
                      <a:pt x="1671" y="7620"/>
                      <a:pt x="4646" y="4646"/>
                    </a:cubicBezTo>
                    <a:cubicBezTo>
                      <a:pt x="7620" y="1671"/>
                      <a:pt x="11655" y="0"/>
                      <a:pt x="15862" y="0"/>
                    </a:cubicBezTo>
                    <a:close/>
                  </a:path>
                </a:pathLst>
              </a:custGeom>
              <a:solidFill>
                <a:srgbClr val="00B67E"/>
              </a:solidFill>
            </p:spPr>
          </p:sp>
          <p:sp>
            <p:nvSpPr>
              <p:cNvPr id="14" name="TextBox 14"/>
              <p:cNvSpPr txBox="1"/>
              <p:nvPr/>
            </p:nvSpPr>
            <p:spPr>
              <a:xfrm>
                <a:off x="0" y="-9525"/>
                <a:ext cx="812800" cy="822325"/>
              </a:xfrm>
              <a:prstGeom prst="rect">
                <a:avLst/>
              </a:prstGeom>
            </p:spPr>
            <p:txBody>
              <a:bodyPr lIns="43879" tIns="43879" rIns="43879" bIns="43879" rtlCol="0" anchor="ctr"/>
              <a:lstStyle/>
              <a:p>
                <a:pPr algn="ctr">
                  <a:lnSpc>
                    <a:spcPts val="1620"/>
                  </a:lnSpc>
                </a:pPr>
                <a:endParaRPr/>
              </a:p>
            </p:txBody>
          </p:sp>
        </p:grpSp>
        <p:grpSp>
          <p:nvGrpSpPr>
            <p:cNvPr id="15" name="Group 15"/>
            <p:cNvGrpSpPr/>
            <p:nvPr/>
          </p:nvGrpSpPr>
          <p:grpSpPr>
            <a:xfrm>
              <a:off x="17026444" y="2834910"/>
              <a:ext cx="15052564" cy="915494"/>
              <a:chOff x="0" y="0"/>
              <a:chExt cx="3442342" cy="209363"/>
            </a:xfrm>
          </p:grpSpPr>
          <p:sp>
            <p:nvSpPr>
              <p:cNvPr id="16" name="Freeform 16"/>
              <p:cNvSpPr/>
              <p:nvPr/>
            </p:nvSpPr>
            <p:spPr>
              <a:xfrm>
                <a:off x="0" y="0"/>
                <a:ext cx="3442342" cy="209363"/>
              </a:xfrm>
              <a:custGeom>
                <a:avLst/>
                <a:gdLst/>
                <a:ahLst/>
                <a:cxnLst/>
                <a:rect l="l" t="t" r="r" b="b"/>
                <a:pathLst>
                  <a:path w="3442342" h="209363">
                    <a:moveTo>
                      <a:pt x="22630" y="0"/>
                    </a:moveTo>
                    <a:lnTo>
                      <a:pt x="3419711" y="0"/>
                    </a:lnTo>
                    <a:cubicBezTo>
                      <a:pt x="3432210" y="0"/>
                      <a:pt x="3442342" y="10132"/>
                      <a:pt x="3442342" y="22630"/>
                    </a:cubicBezTo>
                    <a:lnTo>
                      <a:pt x="3442342" y="186732"/>
                    </a:lnTo>
                    <a:cubicBezTo>
                      <a:pt x="3442342" y="199231"/>
                      <a:pt x="3432210" y="209363"/>
                      <a:pt x="3419711" y="209363"/>
                    </a:cubicBezTo>
                    <a:lnTo>
                      <a:pt x="22630" y="209363"/>
                    </a:lnTo>
                    <a:cubicBezTo>
                      <a:pt x="10132" y="209363"/>
                      <a:pt x="0" y="199231"/>
                      <a:pt x="0" y="186732"/>
                    </a:cubicBezTo>
                    <a:lnTo>
                      <a:pt x="0" y="22630"/>
                    </a:lnTo>
                    <a:cubicBezTo>
                      <a:pt x="0" y="10132"/>
                      <a:pt x="10132" y="0"/>
                      <a:pt x="22630" y="0"/>
                    </a:cubicBezTo>
                    <a:close/>
                  </a:path>
                </a:pathLst>
              </a:custGeom>
              <a:solidFill>
                <a:srgbClr val="FFDF4C"/>
              </a:solidFill>
            </p:spPr>
          </p:sp>
          <p:sp>
            <p:nvSpPr>
              <p:cNvPr id="17" name="TextBox 17"/>
              <p:cNvSpPr txBox="1"/>
              <p:nvPr/>
            </p:nvSpPr>
            <p:spPr>
              <a:xfrm>
                <a:off x="0" y="-9525"/>
                <a:ext cx="812800" cy="822325"/>
              </a:xfrm>
              <a:prstGeom prst="rect">
                <a:avLst/>
              </a:prstGeom>
            </p:spPr>
            <p:txBody>
              <a:bodyPr lIns="43879" tIns="43879" rIns="43879" bIns="43879" rtlCol="0" anchor="ctr"/>
              <a:lstStyle/>
              <a:p>
                <a:pPr algn="ctr">
                  <a:lnSpc>
                    <a:spcPts val="1620"/>
                  </a:lnSpc>
                </a:pPr>
                <a:endParaRPr/>
              </a:p>
            </p:txBody>
          </p:sp>
        </p:grpSp>
        <p:grpSp>
          <p:nvGrpSpPr>
            <p:cNvPr id="18" name="Group 18"/>
            <p:cNvGrpSpPr/>
            <p:nvPr/>
          </p:nvGrpSpPr>
          <p:grpSpPr>
            <a:xfrm>
              <a:off x="400034" y="3782470"/>
              <a:ext cx="20398327" cy="915494"/>
              <a:chOff x="0" y="0"/>
              <a:chExt cx="4664854" cy="209363"/>
            </a:xfrm>
          </p:grpSpPr>
          <p:sp>
            <p:nvSpPr>
              <p:cNvPr id="19" name="Freeform 19"/>
              <p:cNvSpPr/>
              <p:nvPr/>
            </p:nvSpPr>
            <p:spPr>
              <a:xfrm>
                <a:off x="0" y="0"/>
                <a:ext cx="4664854" cy="209363"/>
              </a:xfrm>
              <a:custGeom>
                <a:avLst/>
                <a:gdLst/>
                <a:ahLst/>
                <a:cxnLst/>
                <a:rect l="l" t="t" r="r" b="b"/>
                <a:pathLst>
                  <a:path w="4664854" h="209363">
                    <a:moveTo>
                      <a:pt x="16700" y="0"/>
                    </a:moveTo>
                    <a:lnTo>
                      <a:pt x="4648155" y="0"/>
                    </a:lnTo>
                    <a:cubicBezTo>
                      <a:pt x="4657378" y="0"/>
                      <a:pt x="4664854" y="7477"/>
                      <a:pt x="4664854" y="16700"/>
                    </a:cubicBezTo>
                    <a:lnTo>
                      <a:pt x="4664854" y="192663"/>
                    </a:lnTo>
                    <a:cubicBezTo>
                      <a:pt x="4664854" y="201886"/>
                      <a:pt x="4657378" y="209363"/>
                      <a:pt x="4648155" y="209363"/>
                    </a:cubicBezTo>
                    <a:lnTo>
                      <a:pt x="16700" y="209363"/>
                    </a:lnTo>
                    <a:cubicBezTo>
                      <a:pt x="7477" y="209363"/>
                      <a:pt x="0" y="201886"/>
                      <a:pt x="0" y="192663"/>
                    </a:cubicBezTo>
                    <a:lnTo>
                      <a:pt x="0" y="16700"/>
                    </a:lnTo>
                    <a:cubicBezTo>
                      <a:pt x="0" y="7477"/>
                      <a:pt x="7477" y="0"/>
                      <a:pt x="16700" y="0"/>
                    </a:cubicBezTo>
                    <a:close/>
                  </a:path>
                </a:pathLst>
              </a:custGeom>
              <a:solidFill>
                <a:srgbClr val="FF663A"/>
              </a:solidFill>
            </p:spPr>
          </p:sp>
          <p:sp>
            <p:nvSpPr>
              <p:cNvPr id="20" name="TextBox 20"/>
              <p:cNvSpPr txBox="1"/>
              <p:nvPr/>
            </p:nvSpPr>
            <p:spPr>
              <a:xfrm>
                <a:off x="0" y="-9525"/>
                <a:ext cx="812800" cy="822325"/>
              </a:xfrm>
              <a:prstGeom prst="rect">
                <a:avLst/>
              </a:prstGeom>
            </p:spPr>
            <p:txBody>
              <a:bodyPr lIns="43879" tIns="43879" rIns="43879" bIns="43879" rtlCol="0" anchor="ctr"/>
              <a:lstStyle/>
              <a:p>
                <a:pPr algn="ctr">
                  <a:lnSpc>
                    <a:spcPts val="1620"/>
                  </a:lnSpc>
                </a:pPr>
                <a:endParaRPr/>
              </a:p>
            </p:txBody>
          </p:sp>
        </p:grpSp>
      </p:grpSp>
      <p:sp>
        <p:nvSpPr>
          <p:cNvPr id="21" name="TextBox 21"/>
          <p:cNvSpPr txBox="1"/>
          <p:nvPr/>
        </p:nvSpPr>
        <p:spPr>
          <a:xfrm>
            <a:off x="8126088" y="8745822"/>
            <a:ext cx="2035824" cy="412114"/>
          </a:xfrm>
          <a:prstGeom prst="rect">
            <a:avLst/>
          </a:prstGeom>
        </p:spPr>
        <p:txBody>
          <a:bodyPr lIns="0" tIns="0" rIns="0" bIns="0" rtlCol="0" anchor="t">
            <a:spAutoFit/>
          </a:bodyPr>
          <a:lstStyle/>
          <a:p>
            <a:pPr algn="just">
              <a:lnSpc>
                <a:spcPts val="3099"/>
              </a:lnSpc>
            </a:pPr>
            <a:r>
              <a:rPr lang="en-US" sz="3099">
                <a:solidFill>
                  <a:srgbClr val="231F20"/>
                </a:solidFill>
                <a:latin typeface="Youth Medium"/>
              </a:rPr>
              <a:t>#MHAWNZ</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85DE"/>
        </a:solidFill>
        <a:effectLst/>
      </p:bgPr>
    </p:bg>
    <p:spTree>
      <p:nvGrpSpPr>
        <p:cNvPr id="1" name=""/>
        <p:cNvGrpSpPr/>
        <p:nvPr/>
      </p:nvGrpSpPr>
      <p:grpSpPr>
        <a:xfrm>
          <a:off x="0" y="0"/>
          <a:ext cx="0" cy="0"/>
          <a:chOff x="0" y="0"/>
          <a:chExt cx="0" cy="0"/>
        </a:xfrm>
      </p:grpSpPr>
      <p:sp>
        <p:nvSpPr>
          <p:cNvPr id="2" name="Freeform 2"/>
          <p:cNvSpPr/>
          <p:nvPr/>
        </p:nvSpPr>
        <p:spPr>
          <a:xfrm>
            <a:off x="1028700" y="8119044"/>
            <a:ext cx="2863052" cy="1139256"/>
          </a:xfrm>
          <a:custGeom>
            <a:avLst/>
            <a:gdLst/>
            <a:ahLst/>
            <a:cxnLst/>
            <a:rect l="l" t="t" r="r" b="b"/>
            <a:pathLst>
              <a:path w="2863052" h="1139256">
                <a:moveTo>
                  <a:pt x="0" y="0"/>
                </a:moveTo>
                <a:lnTo>
                  <a:pt x="2863052" y="0"/>
                </a:lnTo>
                <a:lnTo>
                  <a:pt x="2863052" y="1139256"/>
                </a:lnTo>
                <a:lnTo>
                  <a:pt x="0" y="1139256"/>
                </a:lnTo>
                <a:lnTo>
                  <a:pt x="0" y="0"/>
                </a:lnTo>
                <a:close/>
              </a:path>
            </a:pathLst>
          </a:custGeom>
          <a:blipFill>
            <a:blip r:embed="rId2"/>
            <a:stretch>
              <a:fillRect/>
            </a:stretch>
          </a:blipFill>
        </p:spPr>
      </p:sp>
      <p:sp>
        <p:nvSpPr>
          <p:cNvPr id="3" name="TextBox 3"/>
          <p:cNvSpPr txBox="1"/>
          <p:nvPr/>
        </p:nvSpPr>
        <p:spPr>
          <a:xfrm>
            <a:off x="7392363" y="8267704"/>
            <a:ext cx="3503275" cy="990596"/>
          </a:xfrm>
          <a:prstGeom prst="rect">
            <a:avLst/>
          </a:prstGeom>
        </p:spPr>
        <p:txBody>
          <a:bodyPr lIns="0" tIns="0" rIns="0" bIns="0" rtlCol="0" anchor="t">
            <a:spAutoFit/>
          </a:bodyPr>
          <a:lstStyle/>
          <a:p>
            <a:pPr algn="ctr">
              <a:lnSpc>
                <a:spcPts val="7499"/>
              </a:lnSpc>
            </a:pPr>
            <a:r>
              <a:rPr lang="en-US" sz="7499">
                <a:solidFill>
                  <a:srgbClr val="231F20"/>
                </a:solidFill>
                <a:latin typeface="Youth Medium"/>
              </a:rPr>
              <a:t>Q2</a:t>
            </a:r>
          </a:p>
        </p:txBody>
      </p:sp>
      <p:sp>
        <p:nvSpPr>
          <p:cNvPr id="4" name="TextBox 4"/>
          <p:cNvSpPr txBox="1"/>
          <p:nvPr/>
        </p:nvSpPr>
        <p:spPr>
          <a:xfrm>
            <a:off x="850670" y="1877552"/>
            <a:ext cx="16586660" cy="5291705"/>
          </a:xfrm>
          <a:prstGeom prst="rect">
            <a:avLst/>
          </a:prstGeom>
        </p:spPr>
        <p:txBody>
          <a:bodyPr lIns="0" tIns="0" rIns="0" bIns="0" rtlCol="0" anchor="t">
            <a:spAutoFit/>
          </a:bodyPr>
          <a:lstStyle/>
          <a:p>
            <a:pPr algn="ctr">
              <a:lnSpc>
                <a:spcPts val="8918"/>
              </a:lnSpc>
            </a:pPr>
            <a:r>
              <a:rPr lang="en-US" sz="9600" dirty="0">
                <a:solidFill>
                  <a:srgbClr val="231F20"/>
                </a:solidFill>
                <a:latin typeface="Youth Heavy"/>
              </a:rPr>
              <a:t>True or False:</a:t>
            </a:r>
          </a:p>
          <a:p>
            <a:pPr algn="ctr">
              <a:lnSpc>
                <a:spcPts val="7989"/>
              </a:lnSpc>
            </a:pPr>
            <a:r>
              <a:rPr lang="en-US" sz="8600" dirty="0">
                <a:solidFill>
                  <a:srgbClr val="231F20"/>
                </a:solidFill>
                <a:latin typeface="Youth Medium"/>
              </a:rPr>
              <a:t>The Five Ways to Wellbeing are not scientifically backed but are a set of actions that can boost our mental health.</a:t>
            </a:r>
            <a:endParaRPr lang="en-US" sz="8600" dirty="0">
              <a:solidFill>
                <a:srgbClr val="231F20"/>
              </a:solidFill>
              <a:latin typeface="Youth Medium"/>
              <a:ea typeface="Youth Medium"/>
              <a:cs typeface="Youth Medium"/>
            </a:endParaRPr>
          </a:p>
        </p:txBody>
      </p:sp>
      <p:sp>
        <p:nvSpPr>
          <p:cNvPr id="5" name="TextBox 5"/>
          <p:cNvSpPr txBox="1"/>
          <p:nvPr/>
        </p:nvSpPr>
        <p:spPr>
          <a:xfrm>
            <a:off x="14400837" y="8742929"/>
            <a:ext cx="2237173" cy="412114"/>
          </a:xfrm>
          <a:prstGeom prst="rect">
            <a:avLst/>
          </a:prstGeom>
        </p:spPr>
        <p:txBody>
          <a:bodyPr lIns="0" tIns="0" rIns="0" bIns="0" rtlCol="0" anchor="t">
            <a:spAutoFit/>
          </a:bodyPr>
          <a:lstStyle/>
          <a:p>
            <a:pPr algn="just">
              <a:lnSpc>
                <a:spcPts val="3099"/>
              </a:lnSpc>
            </a:pPr>
            <a:r>
              <a:rPr lang="en-US" sz="3099">
                <a:solidFill>
                  <a:srgbClr val="231F20"/>
                </a:solidFill>
                <a:latin typeface="Youth Medium"/>
              </a:rPr>
              <a:t>#MHAWNZ</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B67E"/>
        </a:solidFill>
        <a:effectLst/>
      </p:bgPr>
    </p:bg>
    <p:spTree>
      <p:nvGrpSpPr>
        <p:cNvPr id="1" name=""/>
        <p:cNvGrpSpPr/>
        <p:nvPr/>
      </p:nvGrpSpPr>
      <p:grpSpPr>
        <a:xfrm>
          <a:off x="0" y="0"/>
          <a:ext cx="0" cy="0"/>
          <a:chOff x="0" y="0"/>
          <a:chExt cx="0" cy="0"/>
        </a:xfrm>
      </p:grpSpPr>
      <p:sp>
        <p:nvSpPr>
          <p:cNvPr id="2" name="Freeform 2"/>
          <p:cNvSpPr/>
          <p:nvPr/>
        </p:nvSpPr>
        <p:spPr>
          <a:xfrm>
            <a:off x="1028700" y="8119044"/>
            <a:ext cx="2863052" cy="1139256"/>
          </a:xfrm>
          <a:custGeom>
            <a:avLst/>
            <a:gdLst/>
            <a:ahLst/>
            <a:cxnLst/>
            <a:rect l="l" t="t" r="r" b="b"/>
            <a:pathLst>
              <a:path w="2863052" h="1139256">
                <a:moveTo>
                  <a:pt x="0" y="0"/>
                </a:moveTo>
                <a:lnTo>
                  <a:pt x="2863052" y="0"/>
                </a:lnTo>
                <a:lnTo>
                  <a:pt x="2863052" y="1139256"/>
                </a:lnTo>
                <a:lnTo>
                  <a:pt x="0" y="1139256"/>
                </a:lnTo>
                <a:lnTo>
                  <a:pt x="0" y="0"/>
                </a:lnTo>
                <a:close/>
              </a:path>
            </a:pathLst>
          </a:custGeom>
          <a:blipFill>
            <a:blip r:embed="rId2"/>
            <a:stretch>
              <a:fillRect/>
            </a:stretch>
          </a:blipFill>
        </p:spPr>
      </p:sp>
      <p:sp>
        <p:nvSpPr>
          <p:cNvPr id="3" name="TextBox 3"/>
          <p:cNvSpPr txBox="1"/>
          <p:nvPr/>
        </p:nvSpPr>
        <p:spPr>
          <a:xfrm>
            <a:off x="7392363" y="8267704"/>
            <a:ext cx="3503275" cy="990596"/>
          </a:xfrm>
          <a:prstGeom prst="rect">
            <a:avLst/>
          </a:prstGeom>
        </p:spPr>
        <p:txBody>
          <a:bodyPr lIns="0" tIns="0" rIns="0" bIns="0" rtlCol="0" anchor="t">
            <a:spAutoFit/>
          </a:bodyPr>
          <a:lstStyle/>
          <a:p>
            <a:pPr algn="ctr">
              <a:lnSpc>
                <a:spcPts val="7499"/>
              </a:lnSpc>
            </a:pPr>
            <a:r>
              <a:rPr lang="en-US" sz="7499">
                <a:solidFill>
                  <a:srgbClr val="231F20"/>
                </a:solidFill>
                <a:latin typeface="Youth Medium"/>
              </a:rPr>
              <a:t>Q3</a:t>
            </a:r>
          </a:p>
        </p:txBody>
      </p:sp>
      <p:sp>
        <p:nvSpPr>
          <p:cNvPr id="4" name="TextBox 4"/>
          <p:cNvSpPr txBox="1"/>
          <p:nvPr/>
        </p:nvSpPr>
        <p:spPr>
          <a:xfrm>
            <a:off x="850670" y="1877552"/>
            <a:ext cx="16586660" cy="4588081"/>
          </a:xfrm>
          <a:prstGeom prst="rect">
            <a:avLst/>
          </a:prstGeom>
        </p:spPr>
        <p:txBody>
          <a:bodyPr lIns="0" tIns="0" rIns="0" bIns="0" rtlCol="0" anchor="t">
            <a:spAutoFit/>
          </a:bodyPr>
          <a:lstStyle/>
          <a:p>
            <a:pPr algn="ctr">
              <a:lnSpc>
                <a:spcPts val="8918"/>
              </a:lnSpc>
            </a:pPr>
            <a:r>
              <a:rPr lang="en-US" sz="9600">
                <a:solidFill>
                  <a:srgbClr val="231F20"/>
                </a:solidFill>
                <a:latin typeface="Youth Medium"/>
              </a:rPr>
              <a:t>Which of the Five Ways to Wellbeing emphasises the importance of being present and mindful?​</a:t>
            </a:r>
          </a:p>
        </p:txBody>
      </p:sp>
      <p:sp>
        <p:nvSpPr>
          <p:cNvPr id="5" name="TextBox 5"/>
          <p:cNvSpPr txBox="1"/>
          <p:nvPr/>
        </p:nvSpPr>
        <p:spPr>
          <a:xfrm>
            <a:off x="14400837" y="8742929"/>
            <a:ext cx="2237173" cy="412114"/>
          </a:xfrm>
          <a:prstGeom prst="rect">
            <a:avLst/>
          </a:prstGeom>
        </p:spPr>
        <p:txBody>
          <a:bodyPr lIns="0" tIns="0" rIns="0" bIns="0" rtlCol="0" anchor="t">
            <a:spAutoFit/>
          </a:bodyPr>
          <a:lstStyle/>
          <a:p>
            <a:pPr algn="just">
              <a:lnSpc>
                <a:spcPts val="3099"/>
              </a:lnSpc>
            </a:pPr>
            <a:r>
              <a:rPr lang="en-US" sz="3099">
                <a:solidFill>
                  <a:srgbClr val="231F20"/>
                </a:solidFill>
                <a:latin typeface="Youth Medium"/>
              </a:rPr>
              <a:t>#MHAWNZ</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DF4C"/>
        </a:solidFill>
        <a:effectLst/>
      </p:bgPr>
    </p:bg>
    <p:spTree>
      <p:nvGrpSpPr>
        <p:cNvPr id="1" name=""/>
        <p:cNvGrpSpPr/>
        <p:nvPr/>
      </p:nvGrpSpPr>
      <p:grpSpPr>
        <a:xfrm>
          <a:off x="0" y="0"/>
          <a:ext cx="0" cy="0"/>
          <a:chOff x="0" y="0"/>
          <a:chExt cx="0" cy="0"/>
        </a:xfrm>
      </p:grpSpPr>
      <p:sp>
        <p:nvSpPr>
          <p:cNvPr id="2" name="Freeform 2"/>
          <p:cNvSpPr/>
          <p:nvPr/>
        </p:nvSpPr>
        <p:spPr>
          <a:xfrm>
            <a:off x="1028700" y="8119044"/>
            <a:ext cx="2863052" cy="1139256"/>
          </a:xfrm>
          <a:custGeom>
            <a:avLst/>
            <a:gdLst/>
            <a:ahLst/>
            <a:cxnLst/>
            <a:rect l="l" t="t" r="r" b="b"/>
            <a:pathLst>
              <a:path w="2863052" h="1139256">
                <a:moveTo>
                  <a:pt x="0" y="0"/>
                </a:moveTo>
                <a:lnTo>
                  <a:pt x="2863052" y="0"/>
                </a:lnTo>
                <a:lnTo>
                  <a:pt x="2863052" y="1139256"/>
                </a:lnTo>
                <a:lnTo>
                  <a:pt x="0" y="1139256"/>
                </a:lnTo>
                <a:lnTo>
                  <a:pt x="0" y="0"/>
                </a:lnTo>
                <a:close/>
              </a:path>
            </a:pathLst>
          </a:custGeom>
          <a:blipFill>
            <a:blip r:embed="rId2"/>
            <a:stretch>
              <a:fillRect/>
            </a:stretch>
          </a:blipFill>
        </p:spPr>
      </p:sp>
      <p:sp>
        <p:nvSpPr>
          <p:cNvPr id="3" name="TextBox 3"/>
          <p:cNvSpPr txBox="1"/>
          <p:nvPr/>
        </p:nvSpPr>
        <p:spPr>
          <a:xfrm>
            <a:off x="7392363" y="8267704"/>
            <a:ext cx="3503275" cy="990596"/>
          </a:xfrm>
          <a:prstGeom prst="rect">
            <a:avLst/>
          </a:prstGeom>
        </p:spPr>
        <p:txBody>
          <a:bodyPr lIns="0" tIns="0" rIns="0" bIns="0" rtlCol="0" anchor="t">
            <a:spAutoFit/>
          </a:bodyPr>
          <a:lstStyle/>
          <a:p>
            <a:pPr algn="ctr">
              <a:lnSpc>
                <a:spcPts val="7499"/>
              </a:lnSpc>
            </a:pPr>
            <a:r>
              <a:rPr lang="en-US" sz="7499">
                <a:solidFill>
                  <a:srgbClr val="231F20"/>
                </a:solidFill>
                <a:latin typeface="Youth Medium"/>
              </a:rPr>
              <a:t>Q4</a:t>
            </a:r>
          </a:p>
        </p:txBody>
      </p:sp>
      <p:sp>
        <p:nvSpPr>
          <p:cNvPr id="4" name="TextBox 4"/>
          <p:cNvSpPr txBox="1"/>
          <p:nvPr/>
        </p:nvSpPr>
        <p:spPr>
          <a:xfrm>
            <a:off x="850670" y="2668866"/>
            <a:ext cx="16586660" cy="4227977"/>
          </a:xfrm>
          <a:prstGeom prst="rect">
            <a:avLst/>
          </a:prstGeom>
        </p:spPr>
        <p:txBody>
          <a:bodyPr lIns="0" tIns="0" rIns="0" bIns="0" rtlCol="0" anchor="t">
            <a:spAutoFit/>
          </a:bodyPr>
          <a:lstStyle/>
          <a:p>
            <a:pPr algn="ctr">
              <a:lnSpc>
                <a:spcPts val="8918"/>
              </a:lnSpc>
            </a:pPr>
            <a:r>
              <a:rPr lang="en-US" sz="9600">
                <a:solidFill>
                  <a:srgbClr val="231F20"/>
                </a:solidFill>
                <a:latin typeface="Youth Heavy"/>
              </a:rPr>
              <a:t>True or False:</a:t>
            </a:r>
          </a:p>
          <a:p>
            <a:pPr algn="ctr">
              <a:lnSpc>
                <a:spcPts val="7989"/>
              </a:lnSpc>
            </a:pPr>
            <a:r>
              <a:rPr lang="en-US" sz="8600">
                <a:solidFill>
                  <a:srgbClr val="231F20"/>
                </a:solidFill>
                <a:latin typeface="Youth Medium"/>
              </a:rPr>
              <a:t>Being kind to others has a positive impact on your own wellbeing?</a:t>
            </a:r>
          </a:p>
        </p:txBody>
      </p:sp>
      <p:sp>
        <p:nvSpPr>
          <p:cNvPr id="5" name="TextBox 5"/>
          <p:cNvSpPr txBox="1"/>
          <p:nvPr/>
        </p:nvSpPr>
        <p:spPr>
          <a:xfrm>
            <a:off x="14400837" y="8742929"/>
            <a:ext cx="2237173" cy="412114"/>
          </a:xfrm>
          <a:prstGeom prst="rect">
            <a:avLst/>
          </a:prstGeom>
        </p:spPr>
        <p:txBody>
          <a:bodyPr lIns="0" tIns="0" rIns="0" bIns="0" rtlCol="0" anchor="t">
            <a:spAutoFit/>
          </a:bodyPr>
          <a:lstStyle/>
          <a:p>
            <a:pPr algn="just">
              <a:lnSpc>
                <a:spcPts val="3099"/>
              </a:lnSpc>
            </a:pPr>
            <a:r>
              <a:rPr lang="en-US" sz="3099">
                <a:solidFill>
                  <a:srgbClr val="231F20"/>
                </a:solidFill>
                <a:latin typeface="Youth Medium"/>
              </a:rPr>
              <a:t>#MHAWNZ</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663A"/>
        </a:solidFill>
        <a:effectLst/>
      </p:bgPr>
    </p:bg>
    <p:spTree>
      <p:nvGrpSpPr>
        <p:cNvPr id="1" name=""/>
        <p:cNvGrpSpPr/>
        <p:nvPr/>
      </p:nvGrpSpPr>
      <p:grpSpPr>
        <a:xfrm>
          <a:off x="0" y="0"/>
          <a:ext cx="0" cy="0"/>
          <a:chOff x="0" y="0"/>
          <a:chExt cx="0" cy="0"/>
        </a:xfrm>
      </p:grpSpPr>
      <p:sp>
        <p:nvSpPr>
          <p:cNvPr id="2" name="Freeform 2"/>
          <p:cNvSpPr/>
          <p:nvPr/>
        </p:nvSpPr>
        <p:spPr>
          <a:xfrm>
            <a:off x="1028700" y="8119044"/>
            <a:ext cx="2863052" cy="1139256"/>
          </a:xfrm>
          <a:custGeom>
            <a:avLst/>
            <a:gdLst/>
            <a:ahLst/>
            <a:cxnLst/>
            <a:rect l="l" t="t" r="r" b="b"/>
            <a:pathLst>
              <a:path w="2863052" h="1139256">
                <a:moveTo>
                  <a:pt x="0" y="0"/>
                </a:moveTo>
                <a:lnTo>
                  <a:pt x="2863052" y="0"/>
                </a:lnTo>
                <a:lnTo>
                  <a:pt x="2863052" y="1139256"/>
                </a:lnTo>
                <a:lnTo>
                  <a:pt x="0" y="1139256"/>
                </a:lnTo>
                <a:lnTo>
                  <a:pt x="0" y="0"/>
                </a:lnTo>
                <a:close/>
              </a:path>
            </a:pathLst>
          </a:custGeom>
          <a:blipFill>
            <a:blip r:embed="rId2"/>
            <a:stretch>
              <a:fillRect/>
            </a:stretch>
          </a:blipFill>
        </p:spPr>
      </p:sp>
      <p:sp>
        <p:nvSpPr>
          <p:cNvPr id="3" name="TextBox 3"/>
          <p:cNvSpPr txBox="1"/>
          <p:nvPr/>
        </p:nvSpPr>
        <p:spPr>
          <a:xfrm>
            <a:off x="7392363" y="8267704"/>
            <a:ext cx="3503275" cy="990596"/>
          </a:xfrm>
          <a:prstGeom prst="rect">
            <a:avLst/>
          </a:prstGeom>
        </p:spPr>
        <p:txBody>
          <a:bodyPr lIns="0" tIns="0" rIns="0" bIns="0" rtlCol="0" anchor="t">
            <a:spAutoFit/>
          </a:bodyPr>
          <a:lstStyle/>
          <a:p>
            <a:pPr algn="ctr">
              <a:lnSpc>
                <a:spcPts val="7499"/>
              </a:lnSpc>
            </a:pPr>
            <a:r>
              <a:rPr lang="en-US" sz="7499">
                <a:solidFill>
                  <a:srgbClr val="231F20"/>
                </a:solidFill>
                <a:latin typeface="Youth Medium"/>
              </a:rPr>
              <a:t>Q5</a:t>
            </a:r>
          </a:p>
        </p:txBody>
      </p:sp>
      <p:sp>
        <p:nvSpPr>
          <p:cNvPr id="4" name="TextBox 4"/>
          <p:cNvSpPr txBox="1"/>
          <p:nvPr/>
        </p:nvSpPr>
        <p:spPr>
          <a:xfrm>
            <a:off x="850670" y="2803319"/>
            <a:ext cx="16586660" cy="2340181"/>
          </a:xfrm>
          <a:prstGeom prst="rect">
            <a:avLst/>
          </a:prstGeom>
        </p:spPr>
        <p:txBody>
          <a:bodyPr lIns="0" tIns="0" rIns="0" bIns="0" rtlCol="0" anchor="t">
            <a:spAutoFit/>
          </a:bodyPr>
          <a:lstStyle/>
          <a:p>
            <a:pPr algn="ctr">
              <a:lnSpc>
                <a:spcPts val="8918"/>
              </a:lnSpc>
            </a:pPr>
            <a:r>
              <a:rPr lang="en-US" sz="9600">
                <a:solidFill>
                  <a:srgbClr val="231F20"/>
                </a:solidFill>
                <a:latin typeface="Youth Medium"/>
              </a:rPr>
              <a:t>What does 'tukua' translate to in English?​</a:t>
            </a:r>
          </a:p>
        </p:txBody>
      </p:sp>
      <p:sp>
        <p:nvSpPr>
          <p:cNvPr id="5" name="TextBox 5"/>
          <p:cNvSpPr txBox="1"/>
          <p:nvPr/>
        </p:nvSpPr>
        <p:spPr>
          <a:xfrm>
            <a:off x="14400837" y="8742929"/>
            <a:ext cx="2237173" cy="412114"/>
          </a:xfrm>
          <a:prstGeom prst="rect">
            <a:avLst/>
          </a:prstGeom>
        </p:spPr>
        <p:txBody>
          <a:bodyPr lIns="0" tIns="0" rIns="0" bIns="0" rtlCol="0" anchor="t">
            <a:spAutoFit/>
          </a:bodyPr>
          <a:lstStyle/>
          <a:p>
            <a:pPr algn="just">
              <a:lnSpc>
                <a:spcPts val="3099"/>
              </a:lnSpc>
            </a:pPr>
            <a:r>
              <a:rPr lang="en-US" sz="3099">
                <a:solidFill>
                  <a:srgbClr val="231F20"/>
                </a:solidFill>
                <a:latin typeface="Youth Medium"/>
              </a:rPr>
              <a:t>#MHAWNZ</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F9EF2"/>
        </a:solidFill>
        <a:effectLst/>
      </p:bgPr>
    </p:bg>
    <p:spTree>
      <p:nvGrpSpPr>
        <p:cNvPr id="1" name=""/>
        <p:cNvGrpSpPr/>
        <p:nvPr/>
      </p:nvGrpSpPr>
      <p:grpSpPr>
        <a:xfrm>
          <a:off x="0" y="0"/>
          <a:ext cx="0" cy="0"/>
          <a:chOff x="0" y="0"/>
          <a:chExt cx="0" cy="0"/>
        </a:xfrm>
      </p:grpSpPr>
      <p:sp>
        <p:nvSpPr>
          <p:cNvPr id="2" name="Freeform 2"/>
          <p:cNvSpPr/>
          <p:nvPr/>
        </p:nvSpPr>
        <p:spPr>
          <a:xfrm>
            <a:off x="1028700" y="8119044"/>
            <a:ext cx="2863052" cy="1139256"/>
          </a:xfrm>
          <a:custGeom>
            <a:avLst/>
            <a:gdLst/>
            <a:ahLst/>
            <a:cxnLst/>
            <a:rect l="l" t="t" r="r" b="b"/>
            <a:pathLst>
              <a:path w="2863052" h="1139256">
                <a:moveTo>
                  <a:pt x="0" y="0"/>
                </a:moveTo>
                <a:lnTo>
                  <a:pt x="2863052" y="0"/>
                </a:lnTo>
                <a:lnTo>
                  <a:pt x="2863052" y="1139256"/>
                </a:lnTo>
                <a:lnTo>
                  <a:pt x="0" y="1139256"/>
                </a:lnTo>
                <a:lnTo>
                  <a:pt x="0" y="0"/>
                </a:lnTo>
                <a:close/>
              </a:path>
            </a:pathLst>
          </a:custGeom>
          <a:blipFill>
            <a:blip r:embed="rId2"/>
            <a:stretch>
              <a:fillRect/>
            </a:stretch>
          </a:blipFill>
        </p:spPr>
      </p:sp>
      <p:sp>
        <p:nvSpPr>
          <p:cNvPr id="3" name="TextBox 3"/>
          <p:cNvSpPr txBox="1"/>
          <p:nvPr/>
        </p:nvSpPr>
        <p:spPr>
          <a:xfrm>
            <a:off x="7392363" y="8267704"/>
            <a:ext cx="3503275" cy="990596"/>
          </a:xfrm>
          <a:prstGeom prst="rect">
            <a:avLst/>
          </a:prstGeom>
        </p:spPr>
        <p:txBody>
          <a:bodyPr lIns="0" tIns="0" rIns="0" bIns="0" rtlCol="0" anchor="t">
            <a:spAutoFit/>
          </a:bodyPr>
          <a:lstStyle/>
          <a:p>
            <a:pPr algn="ctr">
              <a:lnSpc>
                <a:spcPts val="7499"/>
              </a:lnSpc>
            </a:pPr>
            <a:r>
              <a:rPr lang="en-US" sz="7499">
                <a:solidFill>
                  <a:srgbClr val="231F20"/>
                </a:solidFill>
                <a:latin typeface="Youth Medium"/>
              </a:rPr>
              <a:t>Q6</a:t>
            </a:r>
          </a:p>
        </p:txBody>
      </p:sp>
      <p:sp>
        <p:nvSpPr>
          <p:cNvPr id="4" name="TextBox 4"/>
          <p:cNvSpPr txBox="1"/>
          <p:nvPr/>
        </p:nvSpPr>
        <p:spPr>
          <a:xfrm>
            <a:off x="850670" y="1616349"/>
            <a:ext cx="16586660" cy="4588081"/>
          </a:xfrm>
          <a:prstGeom prst="rect">
            <a:avLst/>
          </a:prstGeom>
        </p:spPr>
        <p:txBody>
          <a:bodyPr lIns="0" tIns="0" rIns="0" bIns="0" rtlCol="0" anchor="t">
            <a:spAutoFit/>
          </a:bodyPr>
          <a:lstStyle/>
          <a:p>
            <a:pPr algn="ctr">
              <a:lnSpc>
                <a:spcPts val="8918"/>
              </a:lnSpc>
            </a:pPr>
            <a:r>
              <a:rPr lang="en-US" sz="9600">
                <a:solidFill>
                  <a:srgbClr val="231F20"/>
                </a:solidFill>
                <a:latin typeface="Youth Medium"/>
              </a:rPr>
              <a:t>What is the Te Reo Māori term for the concept of "connecting" in the Five Ways to Wellbeing?</a:t>
            </a:r>
          </a:p>
        </p:txBody>
      </p:sp>
      <p:sp>
        <p:nvSpPr>
          <p:cNvPr id="5" name="TextBox 5"/>
          <p:cNvSpPr txBox="1"/>
          <p:nvPr/>
        </p:nvSpPr>
        <p:spPr>
          <a:xfrm>
            <a:off x="14400837" y="8742929"/>
            <a:ext cx="2237173" cy="412114"/>
          </a:xfrm>
          <a:prstGeom prst="rect">
            <a:avLst/>
          </a:prstGeom>
        </p:spPr>
        <p:txBody>
          <a:bodyPr lIns="0" tIns="0" rIns="0" bIns="0" rtlCol="0" anchor="t">
            <a:spAutoFit/>
          </a:bodyPr>
          <a:lstStyle/>
          <a:p>
            <a:pPr algn="just">
              <a:lnSpc>
                <a:spcPts val="3099"/>
              </a:lnSpc>
            </a:pPr>
            <a:r>
              <a:rPr lang="en-US" sz="3099">
                <a:solidFill>
                  <a:srgbClr val="231F20"/>
                </a:solidFill>
                <a:latin typeface="Youth Medium"/>
              </a:rPr>
              <a:t>#MHAWNZ</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85DE"/>
        </a:solidFill>
        <a:effectLst/>
      </p:bgPr>
    </p:bg>
    <p:spTree>
      <p:nvGrpSpPr>
        <p:cNvPr id="1" name=""/>
        <p:cNvGrpSpPr/>
        <p:nvPr/>
      </p:nvGrpSpPr>
      <p:grpSpPr>
        <a:xfrm>
          <a:off x="0" y="0"/>
          <a:ext cx="0" cy="0"/>
          <a:chOff x="0" y="0"/>
          <a:chExt cx="0" cy="0"/>
        </a:xfrm>
      </p:grpSpPr>
      <p:sp>
        <p:nvSpPr>
          <p:cNvPr id="2" name="Freeform 2"/>
          <p:cNvSpPr/>
          <p:nvPr/>
        </p:nvSpPr>
        <p:spPr>
          <a:xfrm>
            <a:off x="1028700" y="8119044"/>
            <a:ext cx="2863052" cy="1139256"/>
          </a:xfrm>
          <a:custGeom>
            <a:avLst/>
            <a:gdLst/>
            <a:ahLst/>
            <a:cxnLst/>
            <a:rect l="l" t="t" r="r" b="b"/>
            <a:pathLst>
              <a:path w="2863052" h="1139256">
                <a:moveTo>
                  <a:pt x="0" y="0"/>
                </a:moveTo>
                <a:lnTo>
                  <a:pt x="2863052" y="0"/>
                </a:lnTo>
                <a:lnTo>
                  <a:pt x="2863052" y="1139256"/>
                </a:lnTo>
                <a:lnTo>
                  <a:pt x="0" y="1139256"/>
                </a:lnTo>
                <a:lnTo>
                  <a:pt x="0" y="0"/>
                </a:lnTo>
                <a:close/>
              </a:path>
            </a:pathLst>
          </a:custGeom>
          <a:blipFill>
            <a:blip r:embed="rId2"/>
            <a:stretch>
              <a:fillRect/>
            </a:stretch>
          </a:blipFill>
        </p:spPr>
      </p:sp>
      <p:sp>
        <p:nvSpPr>
          <p:cNvPr id="3" name="TextBox 3"/>
          <p:cNvSpPr txBox="1"/>
          <p:nvPr/>
        </p:nvSpPr>
        <p:spPr>
          <a:xfrm>
            <a:off x="7392363" y="8267704"/>
            <a:ext cx="3503275" cy="990596"/>
          </a:xfrm>
          <a:prstGeom prst="rect">
            <a:avLst/>
          </a:prstGeom>
        </p:spPr>
        <p:txBody>
          <a:bodyPr lIns="0" tIns="0" rIns="0" bIns="0" rtlCol="0" anchor="t">
            <a:spAutoFit/>
          </a:bodyPr>
          <a:lstStyle/>
          <a:p>
            <a:pPr algn="ctr">
              <a:lnSpc>
                <a:spcPts val="7499"/>
              </a:lnSpc>
            </a:pPr>
            <a:r>
              <a:rPr lang="en-US" sz="7499">
                <a:solidFill>
                  <a:srgbClr val="231F20"/>
                </a:solidFill>
                <a:latin typeface="Youth Medium"/>
              </a:rPr>
              <a:t>Q7</a:t>
            </a:r>
          </a:p>
        </p:txBody>
      </p:sp>
      <p:sp>
        <p:nvSpPr>
          <p:cNvPr id="4" name="TextBox 4"/>
          <p:cNvSpPr txBox="1"/>
          <p:nvPr/>
        </p:nvSpPr>
        <p:spPr>
          <a:xfrm>
            <a:off x="850670" y="4056928"/>
            <a:ext cx="16586660" cy="1086572"/>
          </a:xfrm>
          <a:prstGeom prst="rect">
            <a:avLst/>
          </a:prstGeom>
        </p:spPr>
        <p:txBody>
          <a:bodyPr lIns="0" tIns="0" rIns="0" bIns="0" rtlCol="0" anchor="t">
            <a:spAutoFit/>
          </a:bodyPr>
          <a:lstStyle/>
          <a:p>
            <a:pPr algn="ctr">
              <a:lnSpc>
                <a:spcPts val="7989"/>
              </a:lnSpc>
            </a:pPr>
            <a:r>
              <a:rPr lang="en-US" sz="8600">
                <a:solidFill>
                  <a:srgbClr val="231F20"/>
                </a:solidFill>
                <a:latin typeface="Youth Medium"/>
              </a:rPr>
              <a:t>What is Te Whare Tapa Whā?</a:t>
            </a:r>
          </a:p>
        </p:txBody>
      </p:sp>
      <p:sp>
        <p:nvSpPr>
          <p:cNvPr id="5" name="TextBox 5"/>
          <p:cNvSpPr txBox="1"/>
          <p:nvPr/>
        </p:nvSpPr>
        <p:spPr>
          <a:xfrm>
            <a:off x="14400837" y="8742929"/>
            <a:ext cx="2237173" cy="412114"/>
          </a:xfrm>
          <a:prstGeom prst="rect">
            <a:avLst/>
          </a:prstGeom>
        </p:spPr>
        <p:txBody>
          <a:bodyPr lIns="0" tIns="0" rIns="0" bIns="0" rtlCol="0" anchor="t">
            <a:spAutoFit/>
          </a:bodyPr>
          <a:lstStyle/>
          <a:p>
            <a:pPr algn="just">
              <a:lnSpc>
                <a:spcPts val="3099"/>
              </a:lnSpc>
            </a:pPr>
            <a:r>
              <a:rPr lang="en-US" sz="3099">
                <a:solidFill>
                  <a:srgbClr val="231F20"/>
                </a:solidFill>
                <a:latin typeface="Youth Medium"/>
              </a:rPr>
              <a:t>#MHAWNZ</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67E"/>
        </a:solidFill>
        <a:effectLst/>
      </p:bgPr>
    </p:bg>
    <p:spTree>
      <p:nvGrpSpPr>
        <p:cNvPr id="1" name=""/>
        <p:cNvGrpSpPr/>
        <p:nvPr/>
      </p:nvGrpSpPr>
      <p:grpSpPr>
        <a:xfrm>
          <a:off x="0" y="0"/>
          <a:ext cx="0" cy="0"/>
          <a:chOff x="0" y="0"/>
          <a:chExt cx="0" cy="0"/>
        </a:xfrm>
      </p:grpSpPr>
      <p:sp>
        <p:nvSpPr>
          <p:cNvPr id="2" name="Freeform 2"/>
          <p:cNvSpPr/>
          <p:nvPr/>
        </p:nvSpPr>
        <p:spPr>
          <a:xfrm>
            <a:off x="1028700" y="8119044"/>
            <a:ext cx="2863052" cy="1139256"/>
          </a:xfrm>
          <a:custGeom>
            <a:avLst/>
            <a:gdLst/>
            <a:ahLst/>
            <a:cxnLst/>
            <a:rect l="l" t="t" r="r" b="b"/>
            <a:pathLst>
              <a:path w="2863052" h="1139256">
                <a:moveTo>
                  <a:pt x="0" y="0"/>
                </a:moveTo>
                <a:lnTo>
                  <a:pt x="2863052" y="0"/>
                </a:lnTo>
                <a:lnTo>
                  <a:pt x="2863052" y="1139256"/>
                </a:lnTo>
                <a:lnTo>
                  <a:pt x="0" y="1139256"/>
                </a:lnTo>
                <a:lnTo>
                  <a:pt x="0" y="0"/>
                </a:lnTo>
                <a:close/>
              </a:path>
            </a:pathLst>
          </a:custGeom>
          <a:blipFill>
            <a:blip r:embed="rId2"/>
            <a:stretch>
              <a:fillRect/>
            </a:stretch>
          </a:blipFill>
        </p:spPr>
      </p:sp>
      <p:sp>
        <p:nvSpPr>
          <p:cNvPr id="3" name="TextBox 3"/>
          <p:cNvSpPr txBox="1"/>
          <p:nvPr/>
        </p:nvSpPr>
        <p:spPr>
          <a:xfrm>
            <a:off x="7392363" y="8267704"/>
            <a:ext cx="3503275" cy="990596"/>
          </a:xfrm>
          <a:prstGeom prst="rect">
            <a:avLst/>
          </a:prstGeom>
        </p:spPr>
        <p:txBody>
          <a:bodyPr lIns="0" tIns="0" rIns="0" bIns="0" rtlCol="0" anchor="t">
            <a:spAutoFit/>
          </a:bodyPr>
          <a:lstStyle/>
          <a:p>
            <a:pPr algn="ctr">
              <a:lnSpc>
                <a:spcPts val="7499"/>
              </a:lnSpc>
            </a:pPr>
            <a:r>
              <a:rPr lang="en-US" sz="7499">
                <a:solidFill>
                  <a:srgbClr val="231F20"/>
                </a:solidFill>
                <a:latin typeface="Youth Medium"/>
              </a:rPr>
              <a:t>Q8</a:t>
            </a:r>
          </a:p>
        </p:txBody>
      </p:sp>
      <p:sp>
        <p:nvSpPr>
          <p:cNvPr id="4" name="TextBox 4"/>
          <p:cNvSpPr txBox="1"/>
          <p:nvPr/>
        </p:nvSpPr>
        <p:spPr>
          <a:xfrm>
            <a:off x="850670" y="1247775"/>
            <a:ext cx="16586660" cy="6134822"/>
          </a:xfrm>
          <a:prstGeom prst="rect">
            <a:avLst/>
          </a:prstGeom>
        </p:spPr>
        <p:txBody>
          <a:bodyPr lIns="0" tIns="0" rIns="0" bIns="0" rtlCol="0" anchor="t">
            <a:spAutoFit/>
          </a:bodyPr>
          <a:lstStyle/>
          <a:p>
            <a:pPr algn="ctr">
              <a:lnSpc>
                <a:spcPts val="7989"/>
              </a:lnSpc>
            </a:pPr>
            <a:r>
              <a:rPr lang="en-US" sz="8600">
                <a:solidFill>
                  <a:srgbClr val="231F20"/>
                </a:solidFill>
                <a:latin typeface="Youth Heavy"/>
              </a:rPr>
              <a:t>True or False:</a:t>
            </a:r>
          </a:p>
          <a:p>
            <a:pPr algn="ctr">
              <a:lnSpc>
                <a:spcPts val="7989"/>
              </a:lnSpc>
            </a:pPr>
            <a:r>
              <a:rPr lang="en-US" sz="8600">
                <a:solidFill>
                  <a:srgbClr val="231F20"/>
                </a:solidFill>
                <a:latin typeface="Youth Medium"/>
              </a:rPr>
              <a:t>Exercise releases endorphins, which are natural chemicals in the brain that promote feelings of happiness and wellbeing.</a:t>
            </a:r>
          </a:p>
        </p:txBody>
      </p:sp>
      <p:sp>
        <p:nvSpPr>
          <p:cNvPr id="5" name="TextBox 5"/>
          <p:cNvSpPr txBox="1"/>
          <p:nvPr/>
        </p:nvSpPr>
        <p:spPr>
          <a:xfrm>
            <a:off x="14400837" y="8742929"/>
            <a:ext cx="2237173" cy="412114"/>
          </a:xfrm>
          <a:prstGeom prst="rect">
            <a:avLst/>
          </a:prstGeom>
        </p:spPr>
        <p:txBody>
          <a:bodyPr lIns="0" tIns="0" rIns="0" bIns="0" rtlCol="0" anchor="t">
            <a:spAutoFit/>
          </a:bodyPr>
          <a:lstStyle/>
          <a:p>
            <a:pPr algn="just">
              <a:lnSpc>
                <a:spcPts val="3099"/>
              </a:lnSpc>
            </a:pPr>
            <a:r>
              <a:rPr lang="en-US" sz="3099">
                <a:solidFill>
                  <a:srgbClr val="231F20"/>
                </a:solidFill>
                <a:latin typeface="Youth Medium"/>
              </a:rPr>
              <a:t>#MHAWNZ</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2c42301b-c6dd-4269-91b9-17c9a1ee7006" xsi:nil="true"/>
    <lcf76f155ced4ddcb4097134ff3c332f xmlns="2c42301b-c6dd-4269-91b9-17c9a1ee7006">
      <Terms xmlns="http://schemas.microsoft.com/office/infopath/2007/PartnerControls"/>
    </lcf76f155ced4ddcb4097134ff3c332f>
    <ReadbyPA xmlns="2c42301b-c6dd-4269-91b9-17c9a1ee7006">false</ReadbyPA>
    <TaxCatchAll xmlns="629fa9f3-65f0-4f99-94e6-4f6d9e273c9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84FD6E4ED07F54582C79FFB8031B374" ma:contentTypeVersion="19" ma:contentTypeDescription="Create a new document." ma:contentTypeScope="" ma:versionID="eca0623a1062ddf1b0538d7213d760aa">
  <xsd:schema xmlns:xsd="http://www.w3.org/2001/XMLSchema" xmlns:xs="http://www.w3.org/2001/XMLSchema" xmlns:p="http://schemas.microsoft.com/office/2006/metadata/properties" xmlns:ns2="2c42301b-c6dd-4269-91b9-17c9a1ee7006" xmlns:ns3="629fa9f3-65f0-4f99-94e6-4f6d9e273c92" targetNamespace="http://schemas.microsoft.com/office/2006/metadata/properties" ma:root="true" ma:fieldsID="5e71db69bdaa2afafca63fe917086a92" ns2:_="" ns3:_="">
    <xsd:import namespace="2c42301b-c6dd-4269-91b9-17c9a1ee7006"/>
    <xsd:import namespace="629fa9f3-65f0-4f99-94e6-4f6d9e273c9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3:SharedWithUsers" minOccurs="0"/>
                <xsd:element ref="ns3:SharedWithDetails" minOccurs="0"/>
                <xsd:element ref="ns2:ReadbyPA" minOccurs="0"/>
                <xsd:element ref="ns2:lcf76f155ced4ddcb4097134ff3c332f" minOccurs="0"/>
                <xsd:element ref="ns3:TaxCatchAll" minOccurs="0"/>
                <xsd:element ref="ns2:_Flow_SignoffStatu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2301b-c6dd-4269-91b9-17c9a1ee70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ReadbyPA" ma:index="21" nillable="true" ma:displayName="Read by P&amp;A" ma:default="0" ma:format="Dropdown" ma:internalName="ReadbyPA">
      <xsd:simpleType>
        <xsd:restriction base="dms:Boolea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e52b3390-3014-4f62-baac-4d26c891edb1" ma:termSetId="09814cd3-568e-fe90-9814-8d621ff8fb84" ma:anchorId="fba54fb3-c3e1-fe81-a776-ca4b69148c4d" ma:open="true" ma:isKeyword="false">
      <xsd:complexType>
        <xsd:sequence>
          <xsd:element ref="pc:Terms" minOccurs="0" maxOccurs="1"/>
        </xsd:sequence>
      </xsd:complexType>
    </xsd:element>
    <xsd:element name="_Flow_SignoffStatus" ma:index="25" nillable="true" ma:displayName="Sign-off status" ma:internalName="Sign_x002d_off_x0020_status">
      <xsd:simpleType>
        <xsd:restriction base="dms:Text"/>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9fa9f3-65f0-4f99-94e6-4f6d9e273c92"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22b2c375-6162-4dd0-8da2-f8aaabace7f8}" ma:internalName="TaxCatchAll" ma:showField="CatchAllData" ma:web="629fa9f3-65f0-4f99-94e6-4f6d9e273c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01B9EA-BBA7-4A41-B1A1-0C876F1A3252}">
  <ds:schemaRefs>
    <ds:schemaRef ds:uri="http://schemas.microsoft.com/office/2006/metadata/properties"/>
    <ds:schemaRef ds:uri="http://schemas.microsoft.com/office/infopath/2007/PartnerControls"/>
    <ds:schemaRef ds:uri="2c42301b-c6dd-4269-91b9-17c9a1ee7006"/>
    <ds:schemaRef ds:uri="629fa9f3-65f0-4f99-94e6-4f6d9e273c92"/>
  </ds:schemaRefs>
</ds:datastoreItem>
</file>

<file path=customXml/itemProps2.xml><?xml version="1.0" encoding="utf-8"?>
<ds:datastoreItem xmlns:ds="http://schemas.openxmlformats.org/officeDocument/2006/customXml" ds:itemID="{4D4553C7-1933-4C3A-AD39-E89436A57A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2301b-c6dd-4269-91b9-17c9a1ee7006"/>
    <ds:schemaRef ds:uri="629fa9f3-65f0-4f99-94e6-4f6d9e273c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552E742-ED95-448C-9015-86DEB33DCC0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Custom</PresentationFormat>
  <Paragraphs>0</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18-24 September</dc:title>
  <cp:revision>9</cp:revision>
  <dcterms:created xsi:type="dcterms:W3CDTF">2006-08-16T00:00:00Z</dcterms:created>
  <dcterms:modified xsi:type="dcterms:W3CDTF">2023-08-10T21:46:51Z</dcterms:modified>
  <dc:identifier>DAFq0ueYkYI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0x010100B84FD6E4ED07F54582C79FFB8031B374</vt:lpwstr>
  </property>
  <property fmtid="{D5CDD505-2E9C-101B-9397-08002B2CF9AE}" pid="3" name="MediaServiceImageTags">
    <vt:lpwstr/>
  </property>
</Properties>
</file>