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5"/>
  </p:notesMasterIdLst>
  <p:sldIdLst>
    <p:sldId id="256" r:id="rId6"/>
    <p:sldId id="290" r:id="rId7"/>
    <p:sldId id="261" r:id="rId8"/>
    <p:sldId id="262" r:id="rId9"/>
    <p:sldId id="263" r:id="rId10"/>
    <p:sldId id="303" r:id="rId11"/>
    <p:sldId id="301" r:id="rId12"/>
    <p:sldId id="302" r:id="rId13"/>
    <p:sldId id="265" r:id="rId14"/>
    <p:sldId id="266" r:id="rId15"/>
    <p:sldId id="282" r:id="rId16"/>
    <p:sldId id="267" r:id="rId17"/>
    <p:sldId id="268" r:id="rId18"/>
    <p:sldId id="272" r:id="rId19"/>
    <p:sldId id="269" r:id="rId20"/>
    <p:sldId id="270" r:id="rId21"/>
    <p:sldId id="271" r:id="rId22"/>
    <p:sldId id="305" r:id="rId23"/>
    <p:sldId id="306" r:id="rId24"/>
    <p:sldId id="307" r:id="rId25"/>
    <p:sldId id="274" r:id="rId26"/>
    <p:sldId id="273" r:id="rId27"/>
    <p:sldId id="275" r:id="rId28"/>
    <p:sldId id="304" r:id="rId29"/>
    <p:sldId id="264" r:id="rId30"/>
    <p:sldId id="281" r:id="rId31"/>
    <p:sldId id="300" r:id="rId32"/>
    <p:sldId id="280" r:id="rId33"/>
    <p:sldId id="2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D4860-EF3E-94B4-D8FA-32DD6AAFBA52}" v="3" dt="2021-11-23T03:16:08.966"/>
    <p1510:client id="{C0A91169-2E57-00B3-A315-A19381476ABB}" v="38" dt="2021-11-24T21:14:49.087"/>
    <p1510:client id="{E73D8724-F606-AAFE-1E8C-82DFCE57644D}" v="203" dt="2021-11-24T05:01:41.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09"/>
  </p:normalViewPr>
  <p:slideViewPr>
    <p:cSldViewPr snapToGrid="0" snapToObjects="1">
      <p:cViewPr varScale="1">
        <p:scale>
          <a:sx n="112" d="100"/>
          <a:sy n="112" d="100"/>
        </p:scale>
        <p:origin x="4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BE3C6-C4B0-40AE-ADF8-F06F0D9610B1}" type="doc">
      <dgm:prSet loTypeId="urn:microsoft.com/office/officeart/2011/layout/CircleProcess" loCatId="process" qsTypeId="urn:microsoft.com/office/officeart/2005/8/quickstyle/simple1" qsCatId="simple" csTypeId="urn:microsoft.com/office/officeart/2005/8/colors/accent6_3" csCatId="accent6" phldr="1"/>
      <dgm:spPr/>
    </dgm:pt>
    <dgm:pt modelId="{0C5DEF5F-0C27-4C56-A23F-425393ACA348}">
      <dgm:prSet phldrT="[Text]" custT="1"/>
      <dgm:spPr>
        <a:ln>
          <a:solidFill>
            <a:srgbClr val="DAEEEC"/>
          </a:solidFill>
        </a:ln>
      </dgm:spPr>
      <dgm:t>
        <a:bodyPr/>
        <a:lstStyle/>
        <a:p>
          <a:r>
            <a:rPr lang="en-NZ" sz="2000" b="1" dirty="0"/>
            <a:t>Step One</a:t>
          </a:r>
          <a:r>
            <a:rPr lang="en-NZ" sz="2400" b="1" dirty="0"/>
            <a:t>: </a:t>
          </a:r>
          <a:r>
            <a:rPr lang="en-NZ" sz="1600" dirty="0"/>
            <a:t>Choose a realistic time in the future when you could reasonably expect the issue would be resolved</a:t>
          </a:r>
          <a:r>
            <a:rPr lang="en-NZ" sz="1400" dirty="0"/>
            <a:t>.</a:t>
          </a:r>
        </a:p>
      </dgm:t>
    </dgm:pt>
    <dgm:pt modelId="{942E5EAF-6DF3-4E0F-90EE-42A7ED7AB4DF}" type="parTrans" cxnId="{981E6D8B-DA98-4636-9F0F-A62BEC200A92}">
      <dgm:prSet/>
      <dgm:spPr/>
      <dgm:t>
        <a:bodyPr/>
        <a:lstStyle/>
        <a:p>
          <a:endParaRPr lang="en-NZ" sz="2400"/>
        </a:p>
      </dgm:t>
    </dgm:pt>
    <dgm:pt modelId="{E76AA1C1-0AB7-464B-B9F6-2B783F7FEDAD}" type="sibTrans" cxnId="{981E6D8B-DA98-4636-9F0F-A62BEC200A92}">
      <dgm:prSet/>
      <dgm:spPr/>
      <dgm:t>
        <a:bodyPr/>
        <a:lstStyle/>
        <a:p>
          <a:endParaRPr lang="en-NZ" sz="2400"/>
        </a:p>
      </dgm:t>
    </dgm:pt>
    <dgm:pt modelId="{4E4EE120-E39B-4F97-895C-851FBCD3D681}">
      <dgm:prSet phldrT="[Text]" custT="1"/>
      <dgm:spPr>
        <a:ln>
          <a:solidFill>
            <a:srgbClr val="DAEEEC"/>
          </a:solidFill>
        </a:ln>
      </dgm:spPr>
      <dgm:t>
        <a:bodyPr/>
        <a:lstStyle/>
        <a:p>
          <a:r>
            <a:rPr lang="en-NZ" sz="2000" b="1" dirty="0"/>
            <a:t>Step Two: </a:t>
          </a:r>
          <a:r>
            <a:rPr lang="en-NZ" sz="1600" dirty="0"/>
            <a:t>Invite others to add their input into the description of the issue now that it has been resolved.</a:t>
          </a:r>
          <a:endParaRPr lang="en-NZ" sz="1400" dirty="0"/>
        </a:p>
      </dgm:t>
    </dgm:pt>
    <dgm:pt modelId="{AEFE6C5E-C225-41EB-A82D-34A136BFD73E}" type="parTrans" cxnId="{638DA927-0125-448F-90FD-F27DA7C98931}">
      <dgm:prSet/>
      <dgm:spPr/>
      <dgm:t>
        <a:bodyPr/>
        <a:lstStyle/>
        <a:p>
          <a:endParaRPr lang="en-NZ" sz="2400"/>
        </a:p>
      </dgm:t>
    </dgm:pt>
    <dgm:pt modelId="{CC973628-AB6A-494D-9CC3-35C80D5ADA5C}" type="sibTrans" cxnId="{638DA927-0125-448F-90FD-F27DA7C98931}">
      <dgm:prSet/>
      <dgm:spPr/>
      <dgm:t>
        <a:bodyPr/>
        <a:lstStyle/>
        <a:p>
          <a:endParaRPr lang="en-NZ" sz="2400"/>
        </a:p>
      </dgm:t>
    </dgm:pt>
    <dgm:pt modelId="{3217936E-8340-4C0F-806A-5F8D1E268E0C}">
      <dgm:prSet phldrT="[Text]" custT="1"/>
      <dgm:spPr>
        <a:ln>
          <a:solidFill>
            <a:srgbClr val="DAEEEC"/>
          </a:solidFill>
        </a:ln>
      </dgm:spPr>
      <dgm:t>
        <a:bodyPr/>
        <a:lstStyle/>
        <a:p>
          <a:r>
            <a:rPr lang="en-NZ" sz="2000" b="1" dirty="0"/>
            <a:t>Step Three: </a:t>
          </a:r>
          <a:r>
            <a:rPr lang="en-NZ" sz="1600" b="0" dirty="0"/>
            <a:t>D</a:t>
          </a:r>
          <a:r>
            <a:rPr lang="en-NZ" sz="1600" dirty="0"/>
            <a:t>escribe together the steps and actions that were put in place that resulted in the resolution.</a:t>
          </a:r>
          <a:endParaRPr lang="en-NZ" sz="1400" dirty="0"/>
        </a:p>
      </dgm:t>
    </dgm:pt>
    <dgm:pt modelId="{620B1BB7-6C7E-44F3-82F8-C9B52D80D7D3}" type="parTrans" cxnId="{1DFB6F53-C87B-4300-8D1B-9689EC76BEF0}">
      <dgm:prSet/>
      <dgm:spPr/>
      <dgm:t>
        <a:bodyPr/>
        <a:lstStyle/>
        <a:p>
          <a:endParaRPr lang="en-NZ" sz="2400"/>
        </a:p>
      </dgm:t>
    </dgm:pt>
    <dgm:pt modelId="{DAF3F7FE-3EFC-4DF6-9D8E-75E3E827DE6A}" type="sibTrans" cxnId="{1DFB6F53-C87B-4300-8D1B-9689EC76BEF0}">
      <dgm:prSet/>
      <dgm:spPr/>
      <dgm:t>
        <a:bodyPr/>
        <a:lstStyle/>
        <a:p>
          <a:endParaRPr lang="en-NZ" sz="2400"/>
        </a:p>
      </dgm:t>
    </dgm:pt>
    <dgm:pt modelId="{928CA227-C847-4111-A92F-507830577395}">
      <dgm:prSet phldrT="[Text]" custT="1"/>
      <dgm:spPr>
        <a:ln>
          <a:solidFill>
            <a:srgbClr val="DAEEEC"/>
          </a:solidFill>
        </a:ln>
      </dgm:spPr>
      <dgm:t>
        <a:bodyPr/>
        <a:lstStyle/>
        <a:p>
          <a:r>
            <a:rPr lang="en-NZ" sz="2000" b="1" dirty="0"/>
            <a:t>Step Four: </a:t>
          </a:r>
          <a:r>
            <a:rPr lang="en-NZ" sz="1600" dirty="0"/>
            <a:t>Develop and agree on how and by who action points were followed up. </a:t>
          </a:r>
          <a:endParaRPr lang="en-NZ" sz="1800" dirty="0"/>
        </a:p>
      </dgm:t>
    </dgm:pt>
    <dgm:pt modelId="{5363F48D-D26A-4160-BACB-CD97459E9670}" type="parTrans" cxnId="{0B38FA44-A53B-420C-9345-67EC47E98870}">
      <dgm:prSet/>
      <dgm:spPr/>
      <dgm:t>
        <a:bodyPr/>
        <a:lstStyle/>
        <a:p>
          <a:endParaRPr lang="en-NZ" sz="2400"/>
        </a:p>
      </dgm:t>
    </dgm:pt>
    <dgm:pt modelId="{77EF2017-0802-46B4-B044-662951C6419B}" type="sibTrans" cxnId="{0B38FA44-A53B-420C-9345-67EC47E98870}">
      <dgm:prSet/>
      <dgm:spPr/>
      <dgm:t>
        <a:bodyPr/>
        <a:lstStyle/>
        <a:p>
          <a:endParaRPr lang="en-NZ" sz="2400"/>
        </a:p>
      </dgm:t>
    </dgm:pt>
    <dgm:pt modelId="{7A73AE11-5612-4B96-B43F-66E0A6EE9A58}" type="pres">
      <dgm:prSet presAssocID="{17FBE3C6-C4B0-40AE-ADF8-F06F0D9610B1}" presName="Name0" presStyleCnt="0">
        <dgm:presLayoutVars>
          <dgm:chMax val="11"/>
          <dgm:chPref val="11"/>
          <dgm:dir/>
          <dgm:resizeHandles/>
        </dgm:presLayoutVars>
      </dgm:prSet>
      <dgm:spPr/>
    </dgm:pt>
    <dgm:pt modelId="{C7F2A0D6-C630-487D-BF29-C7A95AC3C576}" type="pres">
      <dgm:prSet presAssocID="{928CA227-C847-4111-A92F-507830577395}" presName="Accent4" presStyleCnt="0"/>
      <dgm:spPr/>
    </dgm:pt>
    <dgm:pt modelId="{B51BFF7C-4FF7-4538-A908-8862F57B3E97}" type="pres">
      <dgm:prSet presAssocID="{928CA227-C847-4111-A92F-507830577395}" presName="Accent" presStyleLbl="node1" presStyleIdx="0" presStyleCnt="4"/>
      <dgm:spPr>
        <a:solidFill>
          <a:srgbClr val="85B3B3"/>
        </a:solidFill>
      </dgm:spPr>
    </dgm:pt>
    <dgm:pt modelId="{10EC2CDF-3D3D-43F3-83E7-7FA1651FF57B}" type="pres">
      <dgm:prSet presAssocID="{928CA227-C847-4111-A92F-507830577395}" presName="ParentBackground4" presStyleCnt="0"/>
      <dgm:spPr/>
    </dgm:pt>
    <dgm:pt modelId="{5927E393-8101-4D25-AD94-BD3B9D0181F2}" type="pres">
      <dgm:prSet presAssocID="{928CA227-C847-4111-A92F-507830577395}" presName="ParentBackground" presStyleLbl="fgAcc1" presStyleIdx="0" presStyleCnt="4"/>
      <dgm:spPr/>
    </dgm:pt>
    <dgm:pt modelId="{31508042-A0B7-4331-9F4D-F66941D975F9}" type="pres">
      <dgm:prSet presAssocID="{928CA227-C847-4111-A92F-507830577395}" presName="Parent4" presStyleLbl="revTx" presStyleIdx="0" presStyleCnt="0">
        <dgm:presLayoutVars>
          <dgm:chMax val="1"/>
          <dgm:chPref val="1"/>
          <dgm:bulletEnabled val="1"/>
        </dgm:presLayoutVars>
      </dgm:prSet>
      <dgm:spPr/>
    </dgm:pt>
    <dgm:pt modelId="{B90D1808-5954-4B5D-B921-DD25F0A9BEEA}" type="pres">
      <dgm:prSet presAssocID="{3217936E-8340-4C0F-806A-5F8D1E268E0C}" presName="Accent3" presStyleCnt="0"/>
      <dgm:spPr/>
    </dgm:pt>
    <dgm:pt modelId="{293102D5-E0BE-48CB-A5EE-AAFEDD19E7D1}" type="pres">
      <dgm:prSet presAssocID="{3217936E-8340-4C0F-806A-5F8D1E268E0C}" presName="Accent" presStyleLbl="node1" presStyleIdx="1" presStyleCnt="4"/>
      <dgm:spPr>
        <a:solidFill>
          <a:srgbClr val="85B3B3"/>
        </a:solidFill>
      </dgm:spPr>
    </dgm:pt>
    <dgm:pt modelId="{D704606A-9D6E-4980-8171-4C76BA7868A5}" type="pres">
      <dgm:prSet presAssocID="{3217936E-8340-4C0F-806A-5F8D1E268E0C}" presName="ParentBackground3" presStyleCnt="0"/>
      <dgm:spPr/>
    </dgm:pt>
    <dgm:pt modelId="{58602440-9F18-4DAE-A57D-5E94D122C88A}" type="pres">
      <dgm:prSet presAssocID="{3217936E-8340-4C0F-806A-5F8D1E268E0C}" presName="ParentBackground" presStyleLbl="fgAcc1" presStyleIdx="1" presStyleCnt="4"/>
      <dgm:spPr/>
    </dgm:pt>
    <dgm:pt modelId="{249E1D5C-8204-4F93-B1B2-21C2E417AF36}" type="pres">
      <dgm:prSet presAssocID="{3217936E-8340-4C0F-806A-5F8D1E268E0C}" presName="Parent3" presStyleLbl="revTx" presStyleIdx="0" presStyleCnt="0">
        <dgm:presLayoutVars>
          <dgm:chMax val="1"/>
          <dgm:chPref val="1"/>
          <dgm:bulletEnabled val="1"/>
        </dgm:presLayoutVars>
      </dgm:prSet>
      <dgm:spPr/>
    </dgm:pt>
    <dgm:pt modelId="{6D4CF065-4AAF-4290-91C6-AC5A08245047}" type="pres">
      <dgm:prSet presAssocID="{4E4EE120-E39B-4F97-895C-851FBCD3D681}" presName="Accent2" presStyleCnt="0"/>
      <dgm:spPr/>
    </dgm:pt>
    <dgm:pt modelId="{879A1BDB-857A-435D-BEAC-E8E3195CB78E}" type="pres">
      <dgm:prSet presAssocID="{4E4EE120-E39B-4F97-895C-851FBCD3D681}" presName="Accent" presStyleLbl="node1" presStyleIdx="2" presStyleCnt="4"/>
      <dgm:spPr>
        <a:solidFill>
          <a:srgbClr val="85B3B3"/>
        </a:solidFill>
      </dgm:spPr>
    </dgm:pt>
    <dgm:pt modelId="{A008CB74-3733-42EE-888A-4121DE16ECFE}" type="pres">
      <dgm:prSet presAssocID="{4E4EE120-E39B-4F97-895C-851FBCD3D681}" presName="ParentBackground2" presStyleCnt="0"/>
      <dgm:spPr/>
    </dgm:pt>
    <dgm:pt modelId="{2F82355A-06F9-4B50-8124-AE6373172F37}" type="pres">
      <dgm:prSet presAssocID="{4E4EE120-E39B-4F97-895C-851FBCD3D681}" presName="ParentBackground" presStyleLbl="fgAcc1" presStyleIdx="2" presStyleCnt="4"/>
      <dgm:spPr/>
    </dgm:pt>
    <dgm:pt modelId="{604890C4-AB72-4666-9868-50B27B9F5711}" type="pres">
      <dgm:prSet presAssocID="{4E4EE120-E39B-4F97-895C-851FBCD3D681}" presName="Parent2" presStyleLbl="revTx" presStyleIdx="0" presStyleCnt="0">
        <dgm:presLayoutVars>
          <dgm:chMax val="1"/>
          <dgm:chPref val="1"/>
          <dgm:bulletEnabled val="1"/>
        </dgm:presLayoutVars>
      </dgm:prSet>
      <dgm:spPr/>
    </dgm:pt>
    <dgm:pt modelId="{350E4D19-1787-4B4C-9B51-5D08E7DE71F4}" type="pres">
      <dgm:prSet presAssocID="{0C5DEF5F-0C27-4C56-A23F-425393ACA348}" presName="Accent1" presStyleCnt="0"/>
      <dgm:spPr/>
    </dgm:pt>
    <dgm:pt modelId="{C4048765-CD5F-45F3-8715-98FE86FBF8B9}" type="pres">
      <dgm:prSet presAssocID="{0C5DEF5F-0C27-4C56-A23F-425393ACA348}" presName="Accent" presStyleLbl="node1" presStyleIdx="3" presStyleCnt="4"/>
      <dgm:spPr>
        <a:solidFill>
          <a:srgbClr val="85B3B3"/>
        </a:solidFill>
      </dgm:spPr>
    </dgm:pt>
    <dgm:pt modelId="{4AB2172E-BD2B-444F-B076-B9991439C19D}" type="pres">
      <dgm:prSet presAssocID="{0C5DEF5F-0C27-4C56-A23F-425393ACA348}" presName="ParentBackground1" presStyleCnt="0"/>
      <dgm:spPr/>
    </dgm:pt>
    <dgm:pt modelId="{117E03E2-E712-4203-8E0D-DE3FD462846E}" type="pres">
      <dgm:prSet presAssocID="{0C5DEF5F-0C27-4C56-A23F-425393ACA348}" presName="ParentBackground" presStyleLbl="fgAcc1" presStyleIdx="3" presStyleCnt="4"/>
      <dgm:spPr/>
    </dgm:pt>
    <dgm:pt modelId="{E2495968-DFB9-4ED8-977C-5943DD5BFFF4}" type="pres">
      <dgm:prSet presAssocID="{0C5DEF5F-0C27-4C56-A23F-425393ACA348}" presName="Parent1" presStyleLbl="revTx" presStyleIdx="0" presStyleCnt="0">
        <dgm:presLayoutVars>
          <dgm:chMax val="1"/>
          <dgm:chPref val="1"/>
          <dgm:bulletEnabled val="1"/>
        </dgm:presLayoutVars>
      </dgm:prSet>
      <dgm:spPr/>
    </dgm:pt>
  </dgm:ptLst>
  <dgm:cxnLst>
    <dgm:cxn modelId="{AC62B804-0DD0-40DF-BF2D-EA3BE439D9A4}" type="presOf" srcId="{17FBE3C6-C4B0-40AE-ADF8-F06F0D9610B1}" destId="{7A73AE11-5612-4B96-B43F-66E0A6EE9A58}" srcOrd="0" destOrd="0" presId="urn:microsoft.com/office/officeart/2011/layout/CircleProcess"/>
    <dgm:cxn modelId="{638DA927-0125-448F-90FD-F27DA7C98931}" srcId="{17FBE3C6-C4B0-40AE-ADF8-F06F0D9610B1}" destId="{4E4EE120-E39B-4F97-895C-851FBCD3D681}" srcOrd="1" destOrd="0" parTransId="{AEFE6C5E-C225-41EB-A82D-34A136BFD73E}" sibTransId="{CC973628-AB6A-494D-9CC3-35C80D5ADA5C}"/>
    <dgm:cxn modelId="{6242E232-FD2D-4D82-A763-F3CF68CD295C}" type="presOf" srcId="{928CA227-C847-4111-A92F-507830577395}" destId="{5927E393-8101-4D25-AD94-BD3B9D0181F2}" srcOrd="0" destOrd="0" presId="urn:microsoft.com/office/officeart/2011/layout/CircleProcess"/>
    <dgm:cxn modelId="{596AF736-8DAF-4F65-A123-053B86B01DA9}" type="presOf" srcId="{928CA227-C847-4111-A92F-507830577395}" destId="{31508042-A0B7-4331-9F4D-F66941D975F9}" srcOrd="1" destOrd="0" presId="urn:microsoft.com/office/officeart/2011/layout/CircleProcess"/>
    <dgm:cxn modelId="{02B07461-3DF7-45C0-98C5-FEAC714B5EDA}" type="presOf" srcId="{4E4EE120-E39B-4F97-895C-851FBCD3D681}" destId="{604890C4-AB72-4666-9868-50B27B9F5711}" srcOrd="1" destOrd="0" presId="urn:microsoft.com/office/officeart/2011/layout/CircleProcess"/>
    <dgm:cxn modelId="{0B38FA44-A53B-420C-9345-67EC47E98870}" srcId="{17FBE3C6-C4B0-40AE-ADF8-F06F0D9610B1}" destId="{928CA227-C847-4111-A92F-507830577395}" srcOrd="3" destOrd="0" parTransId="{5363F48D-D26A-4160-BACB-CD97459E9670}" sibTransId="{77EF2017-0802-46B4-B044-662951C6419B}"/>
    <dgm:cxn modelId="{1DFB6F53-C87B-4300-8D1B-9689EC76BEF0}" srcId="{17FBE3C6-C4B0-40AE-ADF8-F06F0D9610B1}" destId="{3217936E-8340-4C0F-806A-5F8D1E268E0C}" srcOrd="2" destOrd="0" parTransId="{620B1BB7-6C7E-44F3-82F8-C9B52D80D7D3}" sibTransId="{DAF3F7FE-3EFC-4DF6-9D8E-75E3E827DE6A}"/>
    <dgm:cxn modelId="{632DEF7E-7288-4C4D-A893-021C361587AA}" type="presOf" srcId="{0C5DEF5F-0C27-4C56-A23F-425393ACA348}" destId="{E2495968-DFB9-4ED8-977C-5943DD5BFFF4}" srcOrd="1" destOrd="0" presId="urn:microsoft.com/office/officeart/2011/layout/CircleProcess"/>
    <dgm:cxn modelId="{AEFD5186-32FE-4C3E-AB3A-F28D528BB4C6}" type="presOf" srcId="{3217936E-8340-4C0F-806A-5F8D1E268E0C}" destId="{249E1D5C-8204-4F93-B1B2-21C2E417AF36}" srcOrd="1" destOrd="0" presId="urn:microsoft.com/office/officeart/2011/layout/CircleProcess"/>
    <dgm:cxn modelId="{981E6D8B-DA98-4636-9F0F-A62BEC200A92}" srcId="{17FBE3C6-C4B0-40AE-ADF8-F06F0D9610B1}" destId="{0C5DEF5F-0C27-4C56-A23F-425393ACA348}" srcOrd="0" destOrd="0" parTransId="{942E5EAF-6DF3-4E0F-90EE-42A7ED7AB4DF}" sibTransId="{E76AA1C1-0AB7-464B-B9F6-2B783F7FEDAD}"/>
    <dgm:cxn modelId="{7219B48E-DC07-4B31-8E8D-CC4D3CC6FAB5}" type="presOf" srcId="{4E4EE120-E39B-4F97-895C-851FBCD3D681}" destId="{2F82355A-06F9-4B50-8124-AE6373172F37}" srcOrd="0" destOrd="0" presId="urn:microsoft.com/office/officeart/2011/layout/CircleProcess"/>
    <dgm:cxn modelId="{A00616D3-976C-45F0-A85F-895FAEF51B63}" type="presOf" srcId="{0C5DEF5F-0C27-4C56-A23F-425393ACA348}" destId="{117E03E2-E712-4203-8E0D-DE3FD462846E}" srcOrd="0" destOrd="0" presId="urn:microsoft.com/office/officeart/2011/layout/CircleProcess"/>
    <dgm:cxn modelId="{DAD4B6FE-7763-4282-B60C-3E3054EDC754}" type="presOf" srcId="{3217936E-8340-4C0F-806A-5F8D1E268E0C}" destId="{58602440-9F18-4DAE-A57D-5E94D122C88A}" srcOrd="0" destOrd="0" presId="urn:microsoft.com/office/officeart/2011/layout/CircleProcess"/>
    <dgm:cxn modelId="{3157096E-6DF6-4447-81FC-D58BC2742EA4}" type="presParOf" srcId="{7A73AE11-5612-4B96-B43F-66E0A6EE9A58}" destId="{C7F2A0D6-C630-487D-BF29-C7A95AC3C576}" srcOrd="0" destOrd="0" presId="urn:microsoft.com/office/officeart/2011/layout/CircleProcess"/>
    <dgm:cxn modelId="{E65D6111-6CFD-428E-99E3-36A342A35FBE}" type="presParOf" srcId="{C7F2A0D6-C630-487D-BF29-C7A95AC3C576}" destId="{B51BFF7C-4FF7-4538-A908-8862F57B3E97}" srcOrd="0" destOrd="0" presId="urn:microsoft.com/office/officeart/2011/layout/CircleProcess"/>
    <dgm:cxn modelId="{B483FAC8-A103-4792-A66B-3A3E29F2AA8E}" type="presParOf" srcId="{7A73AE11-5612-4B96-B43F-66E0A6EE9A58}" destId="{10EC2CDF-3D3D-43F3-83E7-7FA1651FF57B}" srcOrd="1" destOrd="0" presId="urn:microsoft.com/office/officeart/2011/layout/CircleProcess"/>
    <dgm:cxn modelId="{FE91D62C-1989-424B-A618-62487B7F7E80}" type="presParOf" srcId="{10EC2CDF-3D3D-43F3-83E7-7FA1651FF57B}" destId="{5927E393-8101-4D25-AD94-BD3B9D0181F2}" srcOrd="0" destOrd="0" presId="urn:microsoft.com/office/officeart/2011/layout/CircleProcess"/>
    <dgm:cxn modelId="{83AAB996-76EB-4829-B719-8578CE2F3F8C}" type="presParOf" srcId="{7A73AE11-5612-4B96-B43F-66E0A6EE9A58}" destId="{31508042-A0B7-4331-9F4D-F66941D975F9}" srcOrd="2" destOrd="0" presId="urn:microsoft.com/office/officeart/2011/layout/CircleProcess"/>
    <dgm:cxn modelId="{FCB358AF-2E2C-42B4-A7AF-CF6A48908364}" type="presParOf" srcId="{7A73AE11-5612-4B96-B43F-66E0A6EE9A58}" destId="{B90D1808-5954-4B5D-B921-DD25F0A9BEEA}" srcOrd="3" destOrd="0" presId="urn:microsoft.com/office/officeart/2011/layout/CircleProcess"/>
    <dgm:cxn modelId="{70FD01A7-C640-4391-8DCA-1D039EEE72F3}" type="presParOf" srcId="{B90D1808-5954-4B5D-B921-DD25F0A9BEEA}" destId="{293102D5-E0BE-48CB-A5EE-AAFEDD19E7D1}" srcOrd="0" destOrd="0" presId="urn:microsoft.com/office/officeart/2011/layout/CircleProcess"/>
    <dgm:cxn modelId="{F31476A1-009F-4455-ACDB-E6F7009E0589}" type="presParOf" srcId="{7A73AE11-5612-4B96-B43F-66E0A6EE9A58}" destId="{D704606A-9D6E-4980-8171-4C76BA7868A5}" srcOrd="4" destOrd="0" presId="urn:microsoft.com/office/officeart/2011/layout/CircleProcess"/>
    <dgm:cxn modelId="{5D8A4ECD-2712-4FB6-ABA9-50048A758B04}" type="presParOf" srcId="{D704606A-9D6E-4980-8171-4C76BA7868A5}" destId="{58602440-9F18-4DAE-A57D-5E94D122C88A}" srcOrd="0" destOrd="0" presId="urn:microsoft.com/office/officeart/2011/layout/CircleProcess"/>
    <dgm:cxn modelId="{55E29F3E-F794-4CF2-AA45-1B0E8471FB51}" type="presParOf" srcId="{7A73AE11-5612-4B96-B43F-66E0A6EE9A58}" destId="{249E1D5C-8204-4F93-B1B2-21C2E417AF36}" srcOrd="5" destOrd="0" presId="urn:microsoft.com/office/officeart/2011/layout/CircleProcess"/>
    <dgm:cxn modelId="{90A4548E-8304-4121-9382-1F45742164D7}" type="presParOf" srcId="{7A73AE11-5612-4B96-B43F-66E0A6EE9A58}" destId="{6D4CF065-4AAF-4290-91C6-AC5A08245047}" srcOrd="6" destOrd="0" presId="urn:microsoft.com/office/officeart/2011/layout/CircleProcess"/>
    <dgm:cxn modelId="{5789439D-EE5C-4BB3-9264-900626C88321}" type="presParOf" srcId="{6D4CF065-4AAF-4290-91C6-AC5A08245047}" destId="{879A1BDB-857A-435D-BEAC-E8E3195CB78E}" srcOrd="0" destOrd="0" presId="urn:microsoft.com/office/officeart/2011/layout/CircleProcess"/>
    <dgm:cxn modelId="{E3BBF162-3071-426F-987E-A973CB119711}" type="presParOf" srcId="{7A73AE11-5612-4B96-B43F-66E0A6EE9A58}" destId="{A008CB74-3733-42EE-888A-4121DE16ECFE}" srcOrd="7" destOrd="0" presId="urn:microsoft.com/office/officeart/2011/layout/CircleProcess"/>
    <dgm:cxn modelId="{1D811C28-2B27-4653-8CCF-C47F33AEDBA5}" type="presParOf" srcId="{A008CB74-3733-42EE-888A-4121DE16ECFE}" destId="{2F82355A-06F9-4B50-8124-AE6373172F37}" srcOrd="0" destOrd="0" presId="urn:microsoft.com/office/officeart/2011/layout/CircleProcess"/>
    <dgm:cxn modelId="{F6FE7D6B-187D-4F9A-8B49-ECCE7D14B033}" type="presParOf" srcId="{7A73AE11-5612-4B96-B43F-66E0A6EE9A58}" destId="{604890C4-AB72-4666-9868-50B27B9F5711}" srcOrd="8" destOrd="0" presId="urn:microsoft.com/office/officeart/2011/layout/CircleProcess"/>
    <dgm:cxn modelId="{50C54D04-FD7C-47E9-AE9F-BF79D44DCD4E}" type="presParOf" srcId="{7A73AE11-5612-4B96-B43F-66E0A6EE9A58}" destId="{350E4D19-1787-4B4C-9B51-5D08E7DE71F4}" srcOrd="9" destOrd="0" presId="urn:microsoft.com/office/officeart/2011/layout/CircleProcess"/>
    <dgm:cxn modelId="{EB8C270E-7867-435E-9780-FE93E471213F}" type="presParOf" srcId="{350E4D19-1787-4B4C-9B51-5D08E7DE71F4}" destId="{C4048765-CD5F-45F3-8715-98FE86FBF8B9}" srcOrd="0" destOrd="0" presId="urn:microsoft.com/office/officeart/2011/layout/CircleProcess"/>
    <dgm:cxn modelId="{F0BEF996-23FB-4567-BDF8-2ED4E2DF0B83}" type="presParOf" srcId="{7A73AE11-5612-4B96-B43F-66E0A6EE9A58}" destId="{4AB2172E-BD2B-444F-B076-B9991439C19D}" srcOrd="10" destOrd="0" presId="urn:microsoft.com/office/officeart/2011/layout/CircleProcess"/>
    <dgm:cxn modelId="{B7DF674B-6BB9-4B1E-8CE3-23CEB450D2A4}" type="presParOf" srcId="{4AB2172E-BD2B-444F-B076-B9991439C19D}" destId="{117E03E2-E712-4203-8E0D-DE3FD462846E}" srcOrd="0" destOrd="0" presId="urn:microsoft.com/office/officeart/2011/layout/CircleProcess"/>
    <dgm:cxn modelId="{69E21714-3250-4E41-9C68-A4517BB6D313}" type="presParOf" srcId="{7A73AE11-5612-4B96-B43F-66E0A6EE9A58}" destId="{E2495968-DFB9-4ED8-977C-5943DD5BFFF4}"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FF7C-4FF7-4538-A908-8862F57B3E97}">
      <dsp:nvSpPr>
        <dsp:cNvPr id="0" name=""/>
        <dsp:cNvSpPr/>
      </dsp:nvSpPr>
      <dsp:spPr>
        <a:xfrm>
          <a:off x="8129979" y="922648"/>
          <a:ext cx="2419094" cy="2419218"/>
        </a:xfrm>
        <a:prstGeom prst="ellipse">
          <a:avLst/>
        </a:prstGeom>
        <a:solidFill>
          <a:srgbClr val="85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7E393-8101-4D25-AD94-BD3B9D0181F2}">
      <dsp:nvSpPr>
        <dsp:cNvPr id="0" name=""/>
        <dsp:cNvSpPr/>
      </dsp:nvSpPr>
      <dsp:spPr>
        <a:xfrm>
          <a:off x="8210892" y="1003302"/>
          <a:ext cx="2258305" cy="2257908"/>
        </a:xfrm>
        <a:prstGeom prst="ellipse">
          <a:avLst/>
        </a:prstGeom>
        <a:solidFill>
          <a:schemeClr val="lt1">
            <a:alpha val="90000"/>
            <a:hueOff val="0"/>
            <a:satOff val="0"/>
            <a:lumOff val="0"/>
            <a:alphaOff val="0"/>
          </a:schemeClr>
        </a:solidFill>
        <a:ln w="12700" cap="flat" cmpd="sng" algn="ctr">
          <a:solidFill>
            <a:srgbClr val="DAEE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Step Four: </a:t>
          </a:r>
          <a:r>
            <a:rPr lang="en-NZ" sz="1600" kern="1200" dirty="0"/>
            <a:t>Develop and agree on how and by who action points were followed up. </a:t>
          </a:r>
          <a:endParaRPr lang="en-NZ" sz="1800" kern="1200" dirty="0"/>
        </a:p>
      </dsp:txBody>
      <dsp:txXfrm>
        <a:off x="8533507" y="1325921"/>
        <a:ext cx="1613075" cy="1612670"/>
      </dsp:txXfrm>
    </dsp:sp>
    <dsp:sp modelId="{293102D5-E0BE-48CB-A5EE-AAFEDD19E7D1}">
      <dsp:nvSpPr>
        <dsp:cNvPr id="0" name=""/>
        <dsp:cNvSpPr/>
      </dsp:nvSpPr>
      <dsp:spPr>
        <a:xfrm rot="2700000">
          <a:off x="5619578" y="922477"/>
          <a:ext cx="2419134" cy="2419134"/>
        </a:xfrm>
        <a:prstGeom prst="teardrop">
          <a:avLst>
            <a:gd name="adj" fmla="val 100000"/>
          </a:avLst>
        </a:prstGeom>
        <a:solidFill>
          <a:srgbClr val="85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02440-9F18-4DAE-A57D-5E94D122C88A}">
      <dsp:nvSpPr>
        <dsp:cNvPr id="0" name=""/>
        <dsp:cNvSpPr/>
      </dsp:nvSpPr>
      <dsp:spPr>
        <a:xfrm>
          <a:off x="5710885" y="1003302"/>
          <a:ext cx="2258305" cy="2257908"/>
        </a:xfrm>
        <a:prstGeom prst="ellipse">
          <a:avLst/>
        </a:prstGeom>
        <a:solidFill>
          <a:schemeClr val="lt1">
            <a:alpha val="90000"/>
            <a:hueOff val="0"/>
            <a:satOff val="0"/>
            <a:lumOff val="0"/>
            <a:alphaOff val="0"/>
          </a:schemeClr>
        </a:solidFill>
        <a:ln w="12700" cap="flat" cmpd="sng" algn="ctr">
          <a:solidFill>
            <a:srgbClr val="DAEE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Step Three: </a:t>
          </a:r>
          <a:r>
            <a:rPr lang="en-NZ" sz="1600" b="0" kern="1200" dirty="0"/>
            <a:t>D</a:t>
          </a:r>
          <a:r>
            <a:rPr lang="en-NZ" sz="1600" kern="1200" dirty="0"/>
            <a:t>escribe together the steps and actions that were put in place that resulted in the resolution.</a:t>
          </a:r>
          <a:endParaRPr lang="en-NZ" sz="1400" kern="1200" dirty="0"/>
        </a:p>
      </dsp:txBody>
      <dsp:txXfrm>
        <a:off x="6033500" y="1325921"/>
        <a:ext cx="1613075" cy="1612670"/>
      </dsp:txXfrm>
    </dsp:sp>
    <dsp:sp modelId="{879A1BDB-857A-435D-BEAC-E8E3195CB78E}">
      <dsp:nvSpPr>
        <dsp:cNvPr id="0" name=""/>
        <dsp:cNvSpPr/>
      </dsp:nvSpPr>
      <dsp:spPr>
        <a:xfrm rot="2700000">
          <a:off x="3129944" y="922477"/>
          <a:ext cx="2419134" cy="2419134"/>
        </a:xfrm>
        <a:prstGeom prst="teardrop">
          <a:avLst>
            <a:gd name="adj" fmla="val 100000"/>
          </a:avLst>
        </a:prstGeom>
        <a:solidFill>
          <a:srgbClr val="85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2355A-06F9-4B50-8124-AE6373172F37}">
      <dsp:nvSpPr>
        <dsp:cNvPr id="0" name=""/>
        <dsp:cNvSpPr/>
      </dsp:nvSpPr>
      <dsp:spPr>
        <a:xfrm>
          <a:off x="3210877" y="1003302"/>
          <a:ext cx="2258305" cy="2257908"/>
        </a:xfrm>
        <a:prstGeom prst="ellipse">
          <a:avLst/>
        </a:prstGeom>
        <a:solidFill>
          <a:schemeClr val="lt1">
            <a:alpha val="90000"/>
            <a:hueOff val="0"/>
            <a:satOff val="0"/>
            <a:lumOff val="0"/>
            <a:alphaOff val="0"/>
          </a:schemeClr>
        </a:solidFill>
        <a:ln w="12700" cap="flat" cmpd="sng" algn="ctr">
          <a:solidFill>
            <a:srgbClr val="DAEE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Step Two: </a:t>
          </a:r>
          <a:r>
            <a:rPr lang="en-NZ" sz="1600" kern="1200" dirty="0"/>
            <a:t>Invite others to add their input into the description of the issue now that it has been resolved.</a:t>
          </a:r>
          <a:endParaRPr lang="en-NZ" sz="1400" kern="1200" dirty="0"/>
        </a:p>
      </dsp:txBody>
      <dsp:txXfrm>
        <a:off x="3533492" y="1325921"/>
        <a:ext cx="1613075" cy="1612670"/>
      </dsp:txXfrm>
    </dsp:sp>
    <dsp:sp modelId="{C4048765-CD5F-45F3-8715-98FE86FBF8B9}">
      <dsp:nvSpPr>
        <dsp:cNvPr id="0" name=""/>
        <dsp:cNvSpPr/>
      </dsp:nvSpPr>
      <dsp:spPr>
        <a:xfrm rot="2700000">
          <a:off x="629936" y="922477"/>
          <a:ext cx="2419134" cy="2419134"/>
        </a:xfrm>
        <a:prstGeom prst="teardrop">
          <a:avLst>
            <a:gd name="adj" fmla="val 100000"/>
          </a:avLst>
        </a:prstGeom>
        <a:solidFill>
          <a:srgbClr val="85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E03E2-E712-4203-8E0D-DE3FD462846E}">
      <dsp:nvSpPr>
        <dsp:cNvPr id="0" name=""/>
        <dsp:cNvSpPr/>
      </dsp:nvSpPr>
      <dsp:spPr>
        <a:xfrm>
          <a:off x="710869" y="1003302"/>
          <a:ext cx="2258305" cy="2257908"/>
        </a:xfrm>
        <a:prstGeom prst="ellipse">
          <a:avLst/>
        </a:prstGeom>
        <a:solidFill>
          <a:schemeClr val="lt1">
            <a:alpha val="90000"/>
            <a:hueOff val="0"/>
            <a:satOff val="0"/>
            <a:lumOff val="0"/>
            <a:alphaOff val="0"/>
          </a:schemeClr>
        </a:solidFill>
        <a:ln w="12700" cap="flat" cmpd="sng" algn="ctr">
          <a:solidFill>
            <a:srgbClr val="DAEE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Step One</a:t>
          </a:r>
          <a:r>
            <a:rPr lang="en-NZ" sz="2400" b="1" kern="1200" dirty="0"/>
            <a:t>: </a:t>
          </a:r>
          <a:r>
            <a:rPr lang="en-NZ" sz="1600" kern="1200" dirty="0"/>
            <a:t>Choose a realistic time in the future when you could reasonably expect the issue would be resolved</a:t>
          </a:r>
          <a:r>
            <a:rPr lang="en-NZ" sz="1400" kern="1200" dirty="0"/>
            <a:t>.</a:t>
          </a:r>
        </a:p>
      </dsp:txBody>
      <dsp:txXfrm>
        <a:off x="1033484" y="1325921"/>
        <a:ext cx="1613075" cy="161267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0E652-9F4C-440A-86DA-53E0AC80E685}" type="datetimeFigureOut">
              <a:rPr lang="en-NZ" smtClean="0"/>
              <a:t>25/11/2021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C262F-C980-4D06-997B-7955C82C557A}" type="slidenum">
              <a:rPr lang="en-NZ" smtClean="0"/>
              <a:t>‹#›</a:t>
            </a:fld>
            <a:endParaRPr lang="en-NZ" dirty="0"/>
          </a:p>
        </p:txBody>
      </p:sp>
    </p:spTree>
    <p:extLst>
      <p:ext uri="{BB962C8B-B14F-4D97-AF65-F5344CB8AC3E}">
        <p14:creationId xmlns:p14="http://schemas.microsoft.com/office/powerpoint/2010/main" val="321699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9A03-B1FB-4053-936F-CD4330903CA1}"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67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4084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53596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2683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62945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38229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385781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418939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338398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93902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2131434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46672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910195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329074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265102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53671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12926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7144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26932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82595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26645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56696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3B2EFCD-06D3-8C49-9D0A-61473DB70583}" type="datetimeFigureOut">
              <a:rPr lang="en-US" smtClean="0"/>
              <a:t>11/25/2021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088290-739E-7B44-A3A8-EDEDCF88A39C}" type="slidenum">
              <a:rPr lang="en-US" smtClean="0"/>
              <a:t>‹#›</a:t>
            </a:fld>
            <a:endParaRPr lang="en-US" dirty="0"/>
          </a:p>
        </p:txBody>
      </p:sp>
    </p:spTree>
    <p:extLst>
      <p:ext uri="{BB962C8B-B14F-4D97-AF65-F5344CB8AC3E}">
        <p14:creationId xmlns:p14="http://schemas.microsoft.com/office/powerpoint/2010/main" val="13171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33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67800" y="5594350"/>
            <a:ext cx="2743200" cy="365125"/>
          </a:xfrm>
          <a:prstGeom prst="rect">
            <a:avLst/>
          </a:prstGeom>
        </p:spPr>
        <p:txBody>
          <a:bodyPr vert="horz" lIns="91440" tIns="45720" rIns="91440" bIns="45720" rtlCol="0" anchor="ctr"/>
          <a:lstStyle>
            <a:lvl1pPr algn="r">
              <a:defRPr sz="1200">
                <a:solidFill>
                  <a:schemeClr val="tx1"/>
                </a:solidFill>
              </a:defRPr>
            </a:lvl1pPr>
          </a:lstStyle>
          <a:p>
            <a:fld id="{09088290-739E-7B44-A3A8-EDEDCF88A39C}" type="slidenum">
              <a:rPr lang="en-US" smtClean="0"/>
              <a:pPr/>
              <a:t>‹#›</a:t>
            </a:fld>
            <a:endParaRPr lang="en-US" dirty="0"/>
          </a:p>
        </p:txBody>
      </p:sp>
      <p:sp>
        <p:nvSpPr>
          <p:cNvPr id="9" name="Rectangle 8"/>
          <p:cNvSpPr/>
          <p:nvPr userDrawn="1"/>
        </p:nvSpPr>
        <p:spPr>
          <a:xfrm>
            <a:off x="0" y="6281057"/>
            <a:ext cx="12192000" cy="576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39243" y="6400208"/>
            <a:ext cx="2071757" cy="355600"/>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6467930"/>
            <a:ext cx="2438400" cy="220156"/>
          </a:xfrm>
          <a:prstGeom prst="rect">
            <a:avLst/>
          </a:prstGeom>
        </p:spPr>
      </p:pic>
    </p:spTree>
    <p:extLst>
      <p:ext uri="{BB962C8B-B14F-4D97-AF65-F5344CB8AC3E}">
        <p14:creationId xmlns:p14="http://schemas.microsoft.com/office/powerpoint/2010/main" val="143887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Arial Rounded MT Bold" charset="0"/>
          <a:cs typeface="Arial Rounded MT 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Arial Rounded MT Bold" charset="0"/>
          <a:cs typeface="Arial Rounded MT Bold"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Arial Rounded MT Bold" charset="0"/>
          <a:cs typeface="Arial Rounded MT Bold"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Arial Rounded MT Bold" charset="0"/>
          <a:cs typeface="Arial Rounded MT Bold"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Arial Rounded MT Bold" charset="0"/>
          <a:cs typeface="Arial Rounded MT Bol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33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67800" y="5594350"/>
            <a:ext cx="2743200" cy="365125"/>
          </a:xfrm>
          <a:prstGeom prst="rect">
            <a:avLst/>
          </a:prstGeom>
        </p:spPr>
        <p:txBody>
          <a:bodyPr vert="horz" lIns="91440" tIns="45720" rIns="91440" bIns="45720" rtlCol="0" anchor="ctr"/>
          <a:lstStyle>
            <a:lvl1pPr algn="r">
              <a:defRPr sz="1200">
                <a:solidFill>
                  <a:schemeClr val="tx1"/>
                </a:solidFill>
              </a:defRPr>
            </a:lvl1pPr>
          </a:lstStyle>
          <a:p>
            <a:fld id="{09088290-739E-7B44-A3A8-EDEDCF88A39C}" type="slidenum">
              <a:rPr lang="en-US" smtClean="0"/>
              <a:pPr/>
              <a:t>‹#›</a:t>
            </a:fld>
            <a:endParaRPr lang="en-US" dirty="0"/>
          </a:p>
        </p:txBody>
      </p:sp>
      <p:sp>
        <p:nvSpPr>
          <p:cNvPr id="9" name="Rectangle 8"/>
          <p:cNvSpPr/>
          <p:nvPr userDrawn="1"/>
        </p:nvSpPr>
        <p:spPr>
          <a:xfrm>
            <a:off x="0" y="6281057"/>
            <a:ext cx="12192000" cy="576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39243" y="6400208"/>
            <a:ext cx="2071757" cy="355600"/>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6467930"/>
            <a:ext cx="2438400" cy="220156"/>
          </a:xfrm>
          <a:prstGeom prst="rect">
            <a:avLst/>
          </a:prstGeom>
        </p:spPr>
      </p:pic>
    </p:spTree>
    <p:extLst>
      <p:ext uri="{BB962C8B-B14F-4D97-AF65-F5344CB8AC3E}">
        <p14:creationId xmlns:p14="http://schemas.microsoft.com/office/powerpoint/2010/main" val="271213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Arial Rounded MT Bold" charset="0"/>
          <a:cs typeface="Arial Rounded MT 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Arial Rounded MT Bold" charset="0"/>
          <a:cs typeface="Arial Rounded MT Bold"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Arial Rounded MT Bold" charset="0"/>
          <a:cs typeface="Arial Rounded MT Bold"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Arial Rounded MT Bold" charset="0"/>
          <a:cs typeface="Arial Rounded MT Bold"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Arial Rounded MT Bold" charset="0"/>
          <a:cs typeface="Arial Rounded MT Bol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s/dormir-durmiendo-dormido-1389978/"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3106"/>
          <a:stretch/>
        </p:blipFill>
        <p:spPr>
          <a:xfrm>
            <a:off x="4794802" y="0"/>
            <a:ext cx="9672613"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71" y="5629729"/>
            <a:ext cx="3403600" cy="584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71" y="644071"/>
            <a:ext cx="5727700" cy="2571750"/>
          </a:xfrm>
          <a:prstGeom prst="rect">
            <a:avLst/>
          </a:prstGeom>
        </p:spPr>
      </p:pic>
      <p:sp>
        <p:nvSpPr>
          <p:cNvPr id="2" name="Rectangle 1">
            <a:extLst>
              <a:ext uri="{FF2B5EF4-FFF2-40B4-BE49-F238E27FC236}">
                <a16:creationId xmlns:a16="http://schemas.microsoft.com/office/drawing/2014/main" id="{64C453F5-9C29-48D6-8899-D7ECF5F2831B}"/>
              </a:ext>
            </a:extLst>
          </p:cNvPr>
          <p:cNvSpPr/>
          <p:nvPr/>
        </p:nvSpPr>
        <p:spPr>
          <a:xfrm>
            <a:off x="638629" y="3049462"/>
            <a:ext cx="6096000" cy="1323439"/>
          </a:xfrm>
          <a:prstGeom prst="rect">
            <a:avLst/>
          </a:prstGeom>
        </p:spPr>
        <p:txBody>
          <a:bodyPr>
            <a:spAutoFit/>
          </a:bodyPr>
          <a:lstStyle/>
          <a:p>
            <a:r>
              <a:rPr lang="en-NZ" sz="4000" b="1" dirty="0">
                <a:solidFill>
                  <a:schemeClr val="bg1"/>
                </a:solidFill>
              </a:rPr>
              <a:t>Minimising and managing</a:t>
            </a:r>
            <a:br>
              <a:rPr lang="en-NZ" sz="4000" b="1" dirty="0">
                <a:solidFill>
                  <a:schemeClr val="bg1"/>
                </a:solidFill>
              </a:rPr>
            </a:br>
            <a:r>
              <a:rPr lang="en-NZ" sz="4000" b="1" dirty="0">
                <a:solidFill>
                  <a:schemeClr val="bg1"/>
                </a:solidFill>
              </a:rPr>
              <a:t>workplace stress</a:t>
            </a:r>
            <a:endParaRPr lang="en-NZ" sz="4000" dirty="0">
              <a:solidFill>
                <a:schemeClr val="bg1"/>
              </a:solidFill>
            </a:endParaRPr>
          </a:p>
        </p:txBody>
      </p:sp>
    </p:spTree>
    <p:extLst>
      <p:ext uri="{BB962C8B-B14F-4D97-AF65-F5344CB8AC3E}">
        <p14:creationId xmlns:p14="http://schemas.microsoft.com/office/powerpoint/2010/main" val="102461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5624-E054-4CFA-B315-F613202A87A8}"/>
              </a:ext>
            </a:extLst>
          </p:cNvPr>
          <p:cNvSpPr>
            <a:spLocks noGrp="1"/>
          </p:cNvSpPr>
          <p:nvPr>
            <p:ph type="title"/>
          </p:nvPr>
        </p:nvSpPr>
        <p:spPr/>
        <p:txBody>
          <a:bodyPr/>
          <a:lstStyle/>
          <a:p>
            <a:r>
              <a:rPr lang="en-NZ" b="1" dirty="0"/>
              <a:t>Understanding the </a:t>
            </a:r>
            <a:br>
              <a:rPr lang="en-NZ" b="1" dirty="0"/>
            </a:br>
            <a:r>
              <a:rPr lang="en-NZ" b="1" dirty="0"/>
              <a:t>stress response</a:t>
            </a:r>
            <a:endParaRPr lang="en-NZ" dirty="0"/>
          </a:p>
        </p:txBody>
      </p:sp>
      <p:pic>
        <p:nvPicPr>
          <p:cNvPr id="6" name="Content Placeholder 4">
            <a:extLst>
              <a:ext uri="{FF2B5EF4-FFF2-40B4-BE49-F238E27FC236}">
                <a16:creationId xmlns:a16="http://schemas.microsoft.com/office/drawing/2014/main" id="{C295B59F-C3A6-46B7-9FA7-C8BB8C2751B2}"/>
              </a:ext>
            </a:extLst>
          </p:cNvPr>
          <p:cNvPicPr>
            <a:picLocks noChangeAspect="1"/>
          </p:cNvPicPr>
          <p:nvPr/>
        </p:nvPicPr>
        <p:blipFill>
          <a:blip r:embed="rId2"/>
          <a:stretch>
            <a:fillRect/>
          </a:stretch>
        </p:blipFill>
        <p:spPr>
          <a:xfrm>
            <a:off x="10291666" y="0"/>
            <a:ext cx="1900334" cy="1187709"/>
          </a:xfrm>
          <a:prstGeom prst="rect">
            <a:avLst/>
          </a:prstGeom>
        </p:spPr>
      </p:pic>
      <p:sp>
        <p:nvSpPr>
          <p:cNvPr id="8" name="Content Placeholder 7">
            <a:extLst>
              <a:ext uri="{FF2B5EF4-FFF2-40B4-BE49-F238E27FC236}">
                <a16:creationId xmlns:a16="http://schemas.microsoft.com/office/drawing/2014/main" id="{CA015E84-78EA-475E-97F8-EB713C27FC75}"/>
              </a:ext>
            </a:extLst>
          </p:cNvPr>
          <p:cNvSpPr>
            <a:spLocks noGrp="1"/>
          </p:cNvSpPr>
          <p:nvPr>
            <p:ph idx="1"/>
          </p:nvPr>
        </p:nvSpPr>
        <p:spPr/>
        <p:txBody>
          <a:bodyPr>
            <a:normAutofit fontScale="92500"/>
          </a:bodyPr>
          <a:lstStyle/>
          <a:p>
            <a:r>
              <a:rPr lang="en-US" dirty="0"/>
              <a:t>Stress is normal. It is our bodies’ response to help us prepare for </a:t>
            </a:r>
            <a:r>
              <a:rPr lang="en-NZ" dirty="0"/>
              <a:t>challenges</a:t>
            </a:r>
          </a:p>
          <a:p>
            <a:r>
              <a:rPr lang="en-US" dirty="0"/>
              <a:t>In today’s world we face many situations that can trigger our stress response</a:t>
            </a:r>
          </a:p>
          <a:p>
            <a:r>
              <a:rPr lang="en-US" dirty="0"/>
              <a:t>We need to make sure we turn off and recover, this is particularly important as many more people work from home</a:t>
            </a:r>
          </a:p>
          <a:p>
            <a:r>
              <a:rPr lang="en-US" dirty="0"/>
              <a:t>Too much stress can be harmful and can lead to burnout</a:t>
            </a:r>
          </a:p>
          <a:p>
            <a:r>
              <a:rPr lang="en-US" dirty="0"/>
              <a:t>In small doses, experiencing stress can help us to perform</a:t>
            </a:r>
          </a:p>
          <a:p>
            <a:r>
              <a:rPr lang="en-US" dirty="0"/>
              <a:t>Workplace processes and systems can support minimising, managing and recovering from </a:t>
            </a:r>
            <a:r>
              <a:rPr lang="en-NZ" dirty="0"/>
              <a:t>stress</a:t>
            </a:r>
          </a:p>
        </p:txBody>
      </p:sp>
    </p:spTree>
    <p:extLst>
      <p:ext uri="{BB962C8B-B14F-4D97-AF65-F5344CB8AC3E}">
        <p14:creationId xmlns:p14="http://schemas.microsoft.com/office/powerpoint/2010/main" val="402293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5624-E054-4CFA-B315-F613202A87A8}"/>
              </a:ext>
            </a:extLst>
          </p:cNvPr>
          <p:cNvSpPr>
            <a:spLocks noGrp="1"/>
          </p:cNvSpPr>
          <p:nvPr>
            <p:ph type="title"/>
          </p:nvPr>
        </p:nvSpPr>
        <p:spPr/>
        <p:txBody>
          <a:bodyPr/>
          <a:lstStyle/>
          <a:p>
            <a:r>
              <a:rPr lang="en-NZ" b="1" dirty="0"/>
              <a:t>Understanding burnout</a:t>
            </a:r>
            <a:endParaRPr lang="en-NZ" dirty="0"/>
          </a:p>
        </p:txBody>
      </p:sp>
      <p:pic>
        <p:nvPicPr>
          <p:cNvPr id="6" name="Content Placeholder 4">
            <a:extLst>
              <a:ext uri="{FF2B5EF4-FFF2-40B4-BE49-F238E27FC236}">
                <a16:creationId xmlns:a16="http://schemas.microsoft.com/office/drawing/2014/main" id="{C295B59F-C3A6-46B7-9FA7-C8BB8C2751B2}"/>
              </a:ext>
            </a:extLst>
          </p:cNvPr>
          <p:cNvPicPr>
            <a:picLocks noChangeAspect="1"/>
          </p:cNvPicPr>
          <p:nvPr/>
        </p:nvPicPr>
        <p:blipFill>
          <a:blip r:embed="rId2"/>
          <a:stretch>
            <a:fillRect/>
          </a:stretch>
        </p:blipFill>
        <p:spPr>
          <a:xfrm>
            <a:off x="10291666" y="0"/>
            <a:ext cx="1900334" cy="1187709"/>
          </a:xfrm>
          <a:prstGeom prst="rect">
            <a:avLst/>
          </a:prstGeom>
        </p:spPr>
      </p:pic>
      <p:sp>
        <p:nvSpPr>
          <p:cNvPr id="8" name="Content Placeholder 7">
            <a:extLst>
              <a:ext uri="{FF2B5EF4-FFF2-40B4-BE49-F238E27FC236}">
                <a16:creationId xmlns:a16="http://schemas.microsoft.com/office/drawing/2014/main" id="{CA015E84-78EA-475E-97F8-EB713C27FC75}"/>
              </a:ext>
            </a:extLst>
          </p:cNvPr>
          <p:cNvSpPr>
            <a:spLocks noGrp="1"/>
          </p:cNvSpPr>
          <p:nvPr>
            <p:ph idx="1"/>
          </p:nvPr>
        </p:nvSpPr>
        <p:spPr/>
        <p:txBody>
          <a:bodyPr vert="horz" lIns="91440" tIns="45720" rIns="91440" bIns="45720" rtlCol="0" anchor="t">
            <a:normAutofit/>
          </a:bodyPr>
          <a:lstStyle/>
          <a:p>
            <a:r>
              <a:rPr lang="en-NZ" i="0" dirty="0">
                <a:solidFill>
                  <a:srgbClr val="002060"/>
                </a:solidFill>
                <a:effectLst/>
              </a:rPr>
              <a:t>In May 2019, the World Health Organization (WHO) </a:t>
            </a:r>
            <a:r>
              <a:rPr lang="en-NZ" dirty="0">
                <a:solidFill>
                  <a:srgbClr val="002060"/>
                </a:solidFill>
              </a:rPr>
              <a:t>formally recognized </a:t>
            </a:r>
            <a:r>
              <a:rPr lang="en-NZ" i="0" dirty="0">
                <a:solidFill>
                  <a:srgbClr val="002060"/>
                </a:solidFill>
                <a:effectLst/>
              </a:rPr>
              <a:t>burnout as an “occupational phenomenon</a:t>
            </a:r>
            <a:r>
              <a:rPr lang="en-NZ" dirty="0">
                <a:solidFill>
                  <a:srgbClr val="002060"/>
                </a:solidFill>
              </a:rPr>
              <a:t>”</a:t>
            </a:r>
            <a:endParaRPr lang="en-NZ" i="0" dirty="0">
              <a:solidFill>
                <a:srgbClr val="002060"/>
              </a:solidFill>
              <a:effectLst/>
            </a:endParaRPr>
          </a:p>
          <a:p>
            <a:r>
              <a:rPr lang="en-NZ" b="0" i="0" dirty="0">
                <a:solidFill>
                  <a:srgbClr val="002060"/>
                </a:solidFill>
                <a:effectLst/>
              </a:rPr>
              <a:t>Burnout can be defined as the </a:t>
            </a:r>
            <a:r>
              <a:rPr lang="en-NZ" b="1" i="0" dirty="0">
                <a:solidFill>
                  <a:srgbClr val="002060"/>
                </a:solidFill>
                <a:effectLst/>
              </a:rPr>
              <a:t>loss of meaning in one’s work</a:t>
            </a:r>
            <a:r>
              <a:rPr lang="en-NZ" b="0" i="0" dirty="0">
                <a:solidFill>
                  <a:srgbClr val="002060"/>
                </a:solidFill>
                <a:effectLst/>
              </a:rPr>
              <a:t>, coupled with </a:t>
            </a:r>
            <a:r>
              <a:rPr lang="en-NZ" b="1" i="0" dirty="0">
                <a:solidFill>
                  <a:srgbClr val="002060"/>
                </a:solidFill>
                <a:effectLst/>
              </a:rPr>
              <a:t>mental, emotional, or physical exhaustion </a:t>
            </a:r>
            <a:r>
              <a:rPr lang="en-NZ" b="0" i="0" dirty="0">
                <a:solidFill>
                  <a:srgbClr val="002060"/>
                </a:solidFill>
                <a:effectLst/>
              </a:rPr>
              <a:t>as the result of </a:t>
            </a:r>
            <a:r>
              <a:rPr lang="en-NZ" b="1" dirty="0">
                <a:solidFill>
                  <a:srgbClr val="002060"/>
                </a:solidFill>
              </a:rPr>
              <a:t>long-term</a:t>
            </a:r>
            <a:r>
              <a:rPr lang="en-NZ" b="0" i="0" dirty="0">
                <a:solidFill>
                  <a:srgbClr val="002060"/>
                </a:solidFill>
                <a:effectLst/>
              </a:rPr>
              <a:t>, unresolved </a:t>
            </a:r>
            <a:r>
              <a:rPr lang="en-NZ" b="1" i="0" dirty="0">
                <a:solidFill>
                  <a:srgbClr val="002060"/>
                </a:solidFill>
                <a:effectLst/>
              </a:rPr>
              <a:t>stress</a:t>
            </a:r>
            <a:endParaRPr lang="en-NZ" b="0" i="0" dirty="0">
              <a:solidFill>
                <a:srgbClr val="002060"/>
              </a:solidFill>
              <a:effectLst/>
            </a:endParaRPr>
          </a:p>
          <a:p>
            <a:r>
              <a:rPr lang="en-NZ" b="0" i="0" dirty="0">
                <a:solidFill>
                  <a:srgbClr val="002060"/>
                </a:solidFill>
                <a:effectLst/>
              </a:rPr>
              <a:t>Burnout can affect </a:t>
            </a:r>
            <a:r>
              <a:rPr lang="en-NZ" b="1" i="0" dirty="0">
                <a:solidFill>
                  <a:srgbClr val="002060"/>
                </a:solidFill>
                <a:effectLst/>
              </a:rPr>
              <a:t>well-being and quality of life </a:t>
            </a:r>
            <a:r>
              <a:rPr lang="en-NZ" b="0" i="0" dirty="0">
                <a:solidFill>
                  <a:srgbClr val="002060"/>
                </a:solidFill>
                <a:effectLst/>
              </a:rPr>
              <a:t>in various ways. This can lead to poor physical and mental health, as well as a sense of isolation from other people. It can also contribute to a loss of pleasure in activities that used to be pleasurable</a:t>
            </a:r>
            <a:endParaRPr lang="en-NZ" dirty="0">
              <a:solidFill>
                <a:srgbClr val="002060"/>
              </a:solidFill>
            </a:endParaRPr>
          </a:p>
        </p:txBody>
      </p:sp>
    </p:spTree>
    <p:extLst>
      <p:ext uri="{BB962C8B-B14F-4D97-AF65-F5344CB8AC3E}">
        <p14:creationId xmlns:p14="http://schemas.microsoft.com/office/powerpoint/2010/main" val="270474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F295-C1A4-43D8-9D22-9D729B978741}"/>
              </a:ext>
            </a:extLst>
          </p:cNvPr>
          <p:cNvSpPr>
            <a:spLocks noGrp="1"/>
          </p:cNvSpPr>
          <p:nvPr>
            <p:ph type="title"/>
          </p:nvPr>
        </p:nvSpPr>
        <p:spPr/>
        <p:txBody>
          <a:bodyPr/>
          <a:lstStyle/>
          <a:p>
            <a:r>
              <a:rPr lang="en-US" b="1" dirty="0">
                <a:latin typeface="Arial Rounded MT Bold"/>
              </a:rPr>
              <a:t>Reducing the impact of stress</a:t>
            </a:r>
            <a:br>
              <a:rPr lang="en-US" b="1" dirty="0"/>
            </a:br>
            <a:r>
              <a:rPr lang="en-NZ" b="1" dirty="0">
                <a:latin typeface="Arial Rounded MT Bold"/>
              </a:rPr>
              <a:t>– the three Rs</a:t>
            </a:r>
            <a:endParaRPr lang="en-NZ" dirty="0">
              <a:latin typeface="Arial Rounded MT Bold"/>
            </a:endParaRPr>
          </a:p>
        </p:txBody>
      </p:sp>
      <p:pic>
        <p:nvPicPr>
          <p:cNvPr id="7" name="Content Placeholder 6">
            <a:extLst>
              <a:ext uri="{FF2B5EF4-FFF2-40B4-BE49-F238E27FC236}">
                <a16:creationId xmlns:a16="http://schemas.microsoft.com/office/drawing/2014/main" id="{F64078B0-2B84-446F-B920-7177BC00C065}"/>
              </a:ext>
            </a:extLst>
          </p:cNvPr>
          <p:cNvPicPr>
            <a:picLocks noGrp="1" noChangeAspect="1"/>
          </p:cNvPicPr>
          <p:nvPr>
            <p:ph idx="1"/>
          </p:nvPr>
        </p:nvPicPr>
        <p:blipFill>
          <a:blip r:embed="rId2"/>
          <a:stretch>
            <a:fillRect/>
          </a:stretch>
        </p:blipFill>
        <p:spPr>
          <a:xfrm>
            <a:off x="10291666" y="0"/>
            <a:ext cx="1900334" cy="1187709"/>
          </a:xfrm>
        </p:spPr>
      </p:pic>
      <p:pic>
        <p:nvPicPr>
          <p:cNvPr id="4" name="Content Placeholder 3">
            <a:extLst>
              <a:ext uri="{FF2B5EF4-FFF2-40B4-BE49-F238E27FC236}">
                <a16:creationId xmlns:a16="http://schemas.microsoft.com/office/drawing/2014/main" id="{AEE17F26-6058-4B03-BCA7-EC18AF1BF3B0}"/>
              </a:ext>
            </a:extLst>
          </p:cNvPr>
          <p:cNvPicPr>
            <a:picLocks noChangeAspect="1"/>
          </p:cNvPicPr>
          <p:nvPr/>
        </p:nvPicPr>
        <p:blipFill>
          <a:blip r:embed="rId3"/>
          <a:stretch>
            <a:fillRect/>
          </a:stretch>
        </p:blipFill>
        <p:spPr>
          <a:xfrm>
            <a:off x="2146622" y="1807105"/>
            <a:ext cx="7898755" cy="4133850"/>
          </a:xfrm>
          <a:prstGeom prst="rect">
            <a:avLst/>
          </a:prstGeom>
        </p:spPr>
      </p:pic>
    </p:spTree>
    <p:extLst>
      <p:ext uri="{BB962C8B-B14F-4D97-AF65-F5344CB8AC3E}">
        <p14:creationId xmlns:p14="http://schemas.microsoft.com/office/powerpoint/2010/main" val="371975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AADB-C4C6-44D6-96AA-02D185BABCD0}"/>
              </a:ext>
            </a:extLst>
          </p:cNvPr>
          <p:cNvSpPr>
            <a:spLocks noGrp="1"/>
          </p:cNvSpPr>
          <p:nvPr>
            <p:ph type="title"/>
          </p:nvPr>
        </p:nvSpPr>
        <p:spPr/>
        <p:txBody>
          <a:bodyPr/>
          <a:lstStyle/>
          <a:p>
            <a:r>
              <a:rPr lang="en-NZ" b="1" dirty="0"/>
              <a:t>Tank on empty?</a:t>
            </a:r>
            <a:endParaRPr lang="en-NZ" dirty="0"/>
          </a:p>
        </p:txBody>
      </p:sp>
      <p:pic>
        <p:nvPicPr>
          <p:cNvPr id="4" name="Content Placeholder 3">
            <a:extLst>
              <a:ext uri="{FF2B5EF4-FFF2-40B4-BE49-F238E27FC236}">
                <a16:creationId xmlns:a16="http://schemas.microsoft.com/office/drawing/2014/main" id="{F7F08220-1E2E-4D78-A0B7-6932CC901A49}"/>
              </a:ext>
            </a:extLst>
          </p:cNvPr>
          <p:cNvPicPr>
            <a:picLocks noGrp="1" noChangeAspect="1"/>
          </p:cNvPicPr>
          <p:nvPr>
            <p:ph idx="1"/>
          </p:nvPr>
        </p:nvPicPr>
        <p:blipFill>
          <a:blip r:embed="rId2"/>
          <a:stretch>
            <a:fillRect/>
          </a:stretch>
        </p:blipFill>
        <p:spPr>
          <a:xfrm>
            <a:off x="838200" y="1471062"/>
            <a:ext cx="8233107" cy="4133850"/>
          </a:xfrm>
          <a:prstGeom prst="rect">
            <a:avLst/>
          </a:prstGeom>
        </p:spPr>
      </p:pic>
      <p:sp>
        <p:nvSpPr>
          <p:cNvPr id="5" name="Rectangle 4">
            <a:extLst>
              <a:ext uri="{FF2B5EF4-FFF2-40B4-BE49-F238E27FC236}">
                <a16:creationId xmlns:a16="http://schemas.microsoft.com/office/drawing/2014/main" id="{89FC7621-5B2B-4A2D-AA55-B4A639547E27}"/>
              </a:ext>
            </a:extLst>
          </p:cNvPr>
          <p:cNvSpPr/>
          <p:nvPr/>
        </p:nvSpPr>
        <p:spPr>
          <a:xfrm>
            <a:off x="9164120" y="3237135"/>
            <a:ext cx="2821748" cy="2308324"/>
          </a:xfrm>
          <a:prstGeom prst="rect">
            <a:avLst/>
          </a:prstGeom>
        </p:spPr>
        <p:txBody>
          <a:bodyPr wrap="square">
            <a:spAutoFit/>
          </a:bodyPr>
          <a:lstStyle/>
          <a:p>
            <a:r>
              <a:rPr lang="en-NZ" b="1" dirty="0">
                <a:solidFill>
                  <a:srgbClr val="85B3B3"/>
                </a:solidFill>
                <a:latin typeface="ArialRoundedMTPro-ExtraBold"/>
              </a:rPr>
              <a:t>Activity</a:t>
            </a:r>
          </a:p>
          <a:p>
            <a:r>
              <a:rPr lang="en-US" b="1" dirty="0">
                <a:solidFill>
                  <a:srgbClr val="000000"/>
                </a:solidFill>
                <a:latin typeface="Calibri-Bold"/>
              </a:rPr>
              <a:t>What does stress look like for me? </a:t>
            </a:r>
          </a:p>
          <a:p>
            <a:endParaRPr lang="en-US" b="1" dirty="0">
              <a:solidFill>
                <a:srgbClr val="000000"/>
              </a:solidFill>
              <a:latin typeface="Calibri-Bold"/>
            </a:endParaRPr>
          </a:p>
          <a:p>
            <a:r>
              <a:rPr lang="en-US" b="1" dirty="0">
                <a:solidFill>
                  <a:srgbClr val="000000"/>
                </a:solidFill>
                <a:latin typeface="Calibri-Bold"/>
              </a:rPr>
              <a:t>How do my thoughts, feelings or behaviours change when I’m </a:t>
            </a:r>
            <a:r>
              <a:rPr lang="en-NZ" b="1" dirty="0">
                <a:solidFill>
                  <a:srgbClr val="000000"/>
                </a:solidFill>
                <a:latin typeface="Calibri-Bold"/>
              </a:rPr>
              <a:t>stressed or not coping?</a:t>
            </a:r>
            <a:endParaRPr lang="en-NZ" dirty="0"/>
          </a:p>
        </p:txBody>
      </p:sp>
      <p:pic>
        <p:nvPicPr>
          <p:cNvPr id="7" name="Picture 6">
            <a:extLst>
              <a:ext uri="{FF2B5EF4-FFF2-40B4-BE49-F238E27FC236}">
                <a16:creationId xmlns:a16="http://schemas.microsoft.com/office/drawing/2014/main" id="{CD622755-9C50-4955-A519-79B29CC243C0}"/>
              </a:ext>
            </a:extLst>
          </p:cNvPr>
          <p:cNvPicPr>
            <a:picLocks noChangeAspect="1"/>
          </p:cNvPicPr>
          <p:nvPr/>
        </p:nvPicPr>
        <p:blipFill>
          <a:blip r:embed="rId3"/>
          <a:stretch>
            <a:fillRect/>
          </a:stretch>
        </p:blipFill>
        <p:spPr>
          <a:xfrm>
            <a:off x="9160151" y="1471062"/>
            <a:ext cx="2825717" cy="1766073"/>
          </a:xfrm>
          <a:prstGeom prst="rect">
            <a:avLst/>
          </a:prstGeom>
        </p:spPr>
      </p:pic>
    </p:spTree>
    <p:extLst>
      <p:ext uri="{BB962C8B-B14F-4D97-AF65-F5344CB8AC3E}">
        <p14:creationId xmlns:p14="http://schemas.microsoft.com/office/powerpoint/2010/main" val="315882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2513-22D4-431C-AA94-142B16A48D6D}"/>
              </a:ext>
            </a:extLst>
          </p:cNvPr>
          <p:cNvSpPr>
            <a:spLocks noGrp="1"/>
          </p:cNvSpPr>
          <p:nvPr>
            <p:ph type="title"/>
          </p:nvPr>
        </p:nvSpPr>
        <p:spPr/>
        <p:txBody>
          <a:bodyPr/>
          <a:lstStyle/>
          <a:p>
            <a:r>
              <a:rPr lang="en-US" b="1" dirty="0"/>
              <a:t>Finding balance: </a:t>
            </a:r>
            <a:br>
              <a:rPr lang="en-US" b="1" dirty="0"/>
            </a:br>
            <a:r>
              <a:rPr lang="en-US" b="1" dirty="0"/>
              <a:t>Te Whare Tapa Whā</a:t>
            </a:r>
            <a:endParaRPr lang="en-NZ" dirty="0"/>
          </a:p>
        </p:txBody>
      </p:sp>
      <p:sp>
        <p:nvSpPr>
          <p:cNvPr id="6" name="Content Placeholder 5">
            <a:extLst>
              <a:ext uri="{FF2B5EF4-FFF2-40B4-BE49-F238E27FC236}">
                <a16:creationId xmlns:a16="http://schemas.microsoft.com/office/drawing/2014/main" id="{E267E6BF-066F-4060-BAD3-D0DA9177B5AA}"/>
              </a:ext>
            </a:extLst>
          </p:cNvPr>
          <p:cNvSpPr>
            <a:spLocks noGrp="1"/>
          </p:cNvSpPr>
          <p:nvPr>
            <p:ph idx="1"/>
          </p:nvPr>
        </p:nvSpPr>
        <p:spPr>
          <a:xfrm>
            <a:off x="6643396" y="2109999"/>
            <a:ext cx="4879911" cy="3565101"/>
          </a:xfrm>
        </p:spPr>
        <p:txBody>
          <a:bodyPr vert="horz" lIns="91440" tIns="45720" rIns="91440" bIns="45720" rtlCol="0" anchor="t">
            <a:normAutofit lnSpcReduction="10000"/>
          </a:bodyPr>
          <a:lstStyle/>
          <a:p>
            <a:pPr marL="0" indent="0">
              <a:buNone/>
            </a:pPr>
            <a:r>
              <a:rPr lang="en-NZ" b="1" dirty="0">
                <a:solidFill>
                  <a:srgbClr val="85B3B3"/>
                </a:solidFill>
                <a:latin typeface="ArialRoundedMTPro-ExtraBold"/>
              </a:rPr>
              <a:t>Activity</a:t>
            </a:r>
          </a:p>
          <a:p>
            <a:pPr marL="0" indent="0">
              <a:buNone/>
            </a:pPr>
            <a:r>
              <a:rPr lang="en-US" sz="2600" dirty="0"/>
              <a:t>We can understand our wellbeing in terms of the balance between different parts of our lives.</a:t>
            </a:r>
          </a:p>
          <a:p>
            <a:pPr marL="0" indent="0">
              <a:buNone/>
            </a:pPr>
            <a:endParaRPr lang="en-US" sz="2600" b="1" dirty="0">
              <a:solidFill>
                <a:srgbClr val="85B3B3"/>
              </a:solidFill>
              <a:latin typeface="ArialRoundedMTPro-ExtraBold"/>
            </a:endParaRPr>
          </a:p>
          <a:p>
            <a:pPr marL="0" indent="0">
              <a:buNone/>
            </a:pPr>
            <a:r>
              <a:rPr lang="en-US" sz="2600" dirty="0"/>
              <a:t>Using the finding balance worksheets, consider each area and what you are doing to keep each of your walls strong.</a:t>
            </a:r>
            <a:endParaRPr lang="en-NZ" sz="2600" dirty="0"/>
          </a:p>
          <a:p>
            <a:endParaRPr lang="en-NZ" dirty="0"/>
          </a:p>
        </p:txBody>
      </p:sp>
      <p:pic>
        <p:nvPicPr>
          <p:cNvPr id="7" name="Picture 6">
            <a:extLst>
              <a:ext uri="{FF2B5EF4-FFF2-40B4-BE49-F238E27FC236}">
                <a16:creationId xmlns:a16="http://schemas.microsoft.com/office/drawing/2014/main" id="{D9F0B818-E661-4CFF-A8A6-DCB026A24C02}"/>
              </a:ext>
            </a:extLst>
          </p:cNvPr>
          <p:cNvPicPr>
            <a:picLocks noChangeAspect="1"/>
          </p:cNvPicPr>
          <p:nvPr/>
        </p:nvPicPr>
        <p:blipFill>
          <a:blip r:embed="rId2"/>
          <a:stretch>
            <a:fillRect/>
          </a:stretch>
        </p:blipFill>
        <p:spPr>
          <a:xfrm>
            <a:off x="838200" y="2109999"/>
            <a:ext cx="5581725" cy="3565101"/>
          </a:xfrm>
          <a:prstGeom prst="rect">
            <a:avLst/>
          </a:prstGeom>
        </p:spPr>
      </p:pic>
      <p:pic>
        <p:nvPicPr>
          <p:cNvPr id="9" name="Picture 8">
            <a:extLst>
              <a:ext uri="{FF2B5EF4-FFF2-40B4-BE49-F238E27FC236}">
                <a16:creationId xmlns:a16="http://schemas.microsoft.com/office/drawing/2014/main" id="{2DD4EFBD-450F-46ED-A837-1634004AECF7}"/>
              </a:ext>
            </a:extLst>
          </p:cNvPr>
          <p:cNvPicPr>
            <a:picLocks noChangeAspect="1"/>
          </p:cNvPicPr>
          <p:nvPr/>
        </p:nvPicPr>
        <p:blipFill>
          <a:blip r:embed="rId3"/>
          <a:stretch>
            <a:fillRect/>
          </a:stretch>
        </p:blipFill>
        <p:spPr>
          <a:xfrm>
            <a:off x="10291200" y="0"/>
            <a:ext cx="1900800" cy="1188000"/>
          </a:xfrm>
          <a:prstGeom prst="rect">
            <a:avLst/>
          </a:prstGeom>
        </p:spPr>
      </p:pic>
    </p:spTree>
    <p:extLst>
      <p:ext uri="{BB962C8B-B14F-4D97-AF65-F5344CB8AC3E}">
        <p14:creationId xmlns:p14="http://schemas.microsoft.com/office/powerpoint/2010/main" val="390151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6BF0-91C0-43EC-AE0D-7F2B1376BAE9}"/>
              </a:ext>
            </a:extLst>
          </p:cNvPr>
          <p:cNvSpPr>
            <a:spLocks noGrp="1"/>
          </p:cNvSpPr>
          <p:nvPr>
            <p:ph type="title"/>
          </p:nvPr>
        </p:nvSpPr>
        <p:spPr/>
        <p:txBody>
          <a:bodyPr/>
          <a:lstStyle/>
          <a:p>
            <a:r>
              <a:rPr lang="en-US" b="1" dirty="0"/>
              <a:t>Fuel in, fuel out</a:t>
            </a:r>
            <a:endParaRPr lang="en-NZ" dirty="0"/>
          </a:p>
        </p:txBody>
      </p:sp>
      <p:sp>
        <p:nvSpPr>
          <p:cNvPr id="3" name="Content Placeholder 2">
            <a:extLst>
              <a:ext uri="{FF2B5EF4-FFF2-40B4-BE49-F238E27FC236}">
                <a16:creationId xmlns:a16="http://schemas.microsoft.com/office/drawing/2014/main" id="{40D2AAFD-C1BE-4D27-8995-75664168DF7F}"/>
              </a:ext>
            </a:extLst>
          </p:cNvPr>
          <p:cNvSpPr>
            <a:spLocks noGrp="1"/>
          </p:cNvSpPr>
          <p:nvPr>
            <p:ph idx="1"/>
          </p:nvPr>
        </p:nvSpPr>
        <p:spPr>
          <a:xfrm>
            <a:off x="4086224" y="1695979"/>
            <a:ext cx="7384416" cy="4133850"/>
          </a:xfrm>
        </p:spPr>
        <p:txBody>
          <a:bodyPr vert="horz" lIns="91440" tIns="45720" rIns="91440" bIns="45720" rtlCol="0" anchor="t">
            <a:normAutofit fontScale="92500"/>
          </a:bodyPr>
          <a:lstStyle/>
          <a:p>
            <a:r>
              <a:rPr lang="en-US" dirty="0"/>
              <a:t>We all face multiple demands on our time and energy</a:t>
            </a:r>
          </a:p>
          <a:p>
            <a:r>
              <a:rPr lang="en-US" dirty="0"/>
              <a:t>Keeping track of how full our wellbeing tank is allows us to manage these demands, and have space for enjoyment too</a:t>
            </a:r>
          </a:p>
          <a:p>
            <a:r>
              <a:rPr lang="en-US" dirty="0" err="1"/>
              <a:t>Recognising</a:t>
            </a:r>
            <a:r>
              <a:rPr lang="en-US" dirty="0"/>
              <a:t> what empties our tank, and what fills it, can help us manage our journeys</a:t>
            </a:r>
          </a:p>
          <a:p>
            <a:r>
              <a:rPr lang="en-US" dirty="0"/>
              <a:t>Asking our team members “how are you, really?”, noticing any changes and having conversations about those changes are important</a:t>
            </a:r>
          </a:p>
          <a:p>
            <a:endParaRPr lang="en-NZ" dirty="0"/>
          </a:p>
        </p:txBody>
      </p:sp>
      <p:pic>
        <p:nvPicPr>
          <p:cNvPr id="4" name="Picture 3">
            <a:extLst>
              <a:ext uri="{FF2B5EF4-FFF2-40B4-BE49-F238E27FC236}">
                <a16:creationId xmlns:a16="http://schemas.microsoft.com/office/drawing/2014/main" id="{000FE484-9ACE-4676-A21D-B1D6B0D58726}"/>
              </a:ext>
            </a:extLst>
          </p:cNvPr>
          <p:cNvPicPr>
            <a:picLocks noChangeAspect="1"/>
          </p:cNvPicPr>
          <p:nvPr/>
        </p:nvPicPr>
        <p:blipFill>
          <a:blip r:embed="rId2"/>
          <a:stretch>
            <a:fillRect/>
          </a:stretch>
        </p:blipFill>
        <p:spPr>
          <a:xfrm>
            <a:off x="838200" y="1696033"/>
            <a:ext cx="3248025" cy="4133850"/>
          </a:xfrm>
          <a:prstGeom prst="rect">
            <a:avLst/>
          </a:prstGeom>
        </p:spPr>
      </p:pic>
      <p:pic>
        <p:nvPicPr>
          <p:cNvPr id="6" name="Picture 5">
            <a:extLst>
              <a:ext uri="{FF2B5EF4-FFF2-40B4-BE49-F238E27FC236}">
                <a16:creationId xmlns:a16="http://schemas.microsoft.com/office/drawing/2014/main" id="{9494B43D-FE62-4DAC-9BDF-F631D9DD12A7}"/>
              </a:ext>
            </a:extLst>
          </p:cNvPr>
          <p:cNvPicPr>
            <a:picLocks noChangeAspect="1"/>
          </p:cNvPicPr>
          <p:nvPr/>
        </p:nvPicPr>
        <p:blipFill>
          <a:blip r:embed="rId3"/>
          <a:stretch>
            <a:fillRect/>
          </a:stretch>
        </p:blipFill>
        <p:spPr>
          <a:xfrm>
            <a:off x="10291200" y="0"/>
            <a:ext cx="1900800" cy="1188000"/>
          </a:xfrm>
          <a:prstGeom prst="rect">
            <a:avLst/>
          </a:prstGeom>
        </p:spPr>
      </p:pic>
    </p:spTree>
    <p:extLst>
      <p:ext uri="{BB962C8B-B14F-4D97-AF65-F5344CB8AC3E}">
        <p14:creationId xmlns:p14="http://schemas.microsoft.com/office/powerpoint/2010/main" val="166092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72BE-5ABB-423D-9406-F83916E87647}"/>
              </a:ext>
            </a:extLst>
          </p:cNvPr>
          <p:cNvSpPr>
            <a:spLocks noGrp="1"/>
          </p:cNvSpPr>
          <p:nvPr>
            <p:ph type="title"/>
          </p:nvPr>
        </p:nvSpPr>
        <p:spPr/>
        <p:txBody>
          <a:bodyPr/>
          <a:lstStyle/>
          <a:p>
            <a:r>
              <a:rPr lang="en-US" b="1" dirty="0"/>
              <a:t>Checking your fuel tank level</a:t>
            </a:r>
            <a:endParaRPr lang="en-NZ" dirty="0"/>
          </a:p>
        </p:txBody>
      </p:sp>
      <p:sp>
        <p:nvSpPr>
          <p:cNvPr id="3" name="Content Placeholder 2">
            <a:extLst>
              <a:ext uri="{FF2B5EF4-FFF2-40B4-BE49-F238E27FC236}">
                <a16:creationId xmlns:a16="http://schemas.microsoft.com/office/drawing/2014/main" id="{68C69C91-D773-4A5D-A377-5CC34E65C555}"/>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NZ" sz="3500" b="1" dirty="0">
                <a:solidFill>
                  <a:srgbClr val="85B3B3"/>
                </a:solidFill>
                <a:latin typeface="ArialRoundedMTPro-ExtraBold"/>
              </a:rPr>
              <a:t>Activity</a:t>
            </a:r>
            <a:r>
              <a:rPr lang="en-NZ" b="1" dirty="0">
                <a:solidFill>
                  <a:srgbClr val="85B3B3"/>
                </a:solidFill>
                <a:latin typeface="ArialRoundedMTPro-ExtraBold"/>
              </a:rPr>
              <a:t> </a:t>
            </a:r>
          </a:p>
          <a:p>
            <a:pPr marL="0" indent="0">
              <a:buNone/>
            </a:pPr>
            <a:r>
              <a:rPr lang="en-NZ" dirty="0"/>
              <a:t>Look at the frameworks </a:t>
            </a:r>
            <a:r>
              <a:rPr lang="en-US" dirty="0"/>
              <a:t>highlighting the different aspects of life we all experience. Consider which ones impact your life, topping up or draining your tank.</a:t>
            </a:r>
          </a:p>
          <a:p>
            <a:pPr marL="0" indent="0">
              <a:buNone/>
            </a:pPr>
            <a:endParaRPr lang="en-NZ" dirty="0"/>
          </a:p>
          <a:p>
            <a:pPr marL="514350" indent="-514350">
              <a:buFont typeface="+mj-lt"/>
              <a:buAutoNum type="arabicPeriod"/>
            </a:pPr>
            <a:r>
              <a:rPr lang="en-US" dirty="0"/>
              <a:t>Think about the last week – what things happened to fill or drain your tank?</a:t>
            </a:r>
          </a:p>
          <a:p>
            <a:pPr marL="514350" indent="-514350">
              <a:buFont typeface="+mj-lt"/>
              <a:buAutoNum type="arabicPeriod"/>
            </a:pPr>
            <a:r>
              <a:rPr lang="en-US" dirty="0"/>
              <a:t>Note down what was fuel in, and what was fuel out.</a:t>
            </a:r>
          </a:p>
          <a:p>
            <a:pPr marL="514350" indent="-514350">
              <a:buFont typeface="+mj-lt"/>
              <a:buAutoNum type="arabicPeriod"/>
            </a:pPr>
            <a:r>
              <a:rPr lang="en-US" dirty="0"/>
              <a:t>Have you got more going out than coming in?</a:t>
            </a:r>
          </a:p>
          <a:p>
            <a:pPr marL="514350" indent="-514350">
              <a:buFont typeface="+mj-lt"/>
              <a:buAutoNum type="arabicPeriod"/>
            </a:pPr>
            <a:r>
              <a:rPr lang="en-US" dirty="0"/>
              <a:t>What things did you do to help refuel?</a:t>
            </a:r>
          </a:p>
          <a:p>
            <a:pPr marL="514350" indent="-514350">
              <a:buFont typeface="+mj-lt"/>
              <a:buAutoNum type="arabicPeriod"/>
            </a:pPr>
            <a:r>
              <a:rPr lang="en-US" dirty="0"/>
              <a:t>What supports can you call on to help top you up and reduce emptying your tank?</a:t>
            </a:r>
            <a:endParaRPr lang="en-NZ" b="1" dirty="0">
              <a:solidFill>
                <a:srgbClr val="85B3B3"/>
              </a:solidFill>
              <a:latin typeface="ArialRoundedMTPro-ExtraBold"/>
            </a:endParaRPr>
          </a:p>
        </p:txBody>
      </p:sp>
      <p:pic>
        <p:nvPicPr>
          <p:cNvPr id="4" name="Picture 3">
            <a:extLst>
              <a:ext uri="{FF2B5EF4-FFF2-40B4-BE49-F238E27FC236}">
                <a16:creationId xmlns:a16="http://schemas.microsoft.com/office/drawing/2014/main" id="{A8DFBDCB-E61E-4C5C-B856-D9262392811D}"/>
              </a:ext>
            </a:extLst>
          </p:cNvPr>
          <p:cNvPicPr>
            <a:picLocks noChangeAspect="1"/>
          </p:cNvPicPr>
          <p:nvPr/>
        </p:nvPicPr>
        <p:blipFill>
          <a:blip r:embed="rId2"/>
          <a:stretch>
            <a:fillRect/>
          </a:stretch>
        </p:blipFill>
        <p:spPr>
          <a:xfrm>
            <a:off x="10291200" y="0"/>
            <a:ext cx="1900800" cy="1188000"/>
          </a:xfrm>
          <a:prstGeom prst="rect">
            <a:avLst/>
          </a:prstGeom>
        </p:spPr>
      </p:pic>
    </p:spTree>
    <p:extLst>
      <p:ext uri="{BB962C8B-B14F-4D97-AF65-F5344CB8AC3E}">
        <p14:creationId xmlns:p14="http://schemas.microsoft.com/office/powerpoint/2010/main" val="229848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ECCA0D-6CB7-4DFA-B597-ACF2D4C27FC7}"/>
              </a:ext>
            </a:extLst>
          </p:cNvPr>
          <p:cNvPicPr>
            <a:picLocks noGrp="1" noChangeAspect="1"/>
          </p:cNvPicPr>
          <p:nvPr>
            <p:ph idx="1"/>
          </p:nvPr>
        </p:nvPicPr>
        <p:blipFill>
          <a:blip r:embed="rId2"/>
          <a:stretch>
            <a:fillRect/>
          </a:stretch>
        </p:blipFill>
        <p:spPr>
          <a:xfrm>
            <a:off x="11000792" y="0"/>
            <a:ext cx="1191208" cy="744505"/>
          </a:xfrm>
        </p:spPr>
      </p:pic>
      <p:pic>
        <p:nvPicPr>
          <p:cNvPr id="7" name="Picture 6">
            <a:extLst>
              <a:ext uri="{FF2B5EF4-FFF2-40B4-BE49-F238E27FC236}">
                <a16:creationId xmlns:a16="http://schemas.microsoft.com/office/drawing/2014/main" id="{AC95AFA1-38FE-4F07-8F53-0342406E9C9D}"/>
              </a:ext>
            </a:extLst>
          </p:cNvPr>
          <p:cNvPicPr>
            <a:picLocks noChangeAspect="1"/>
          </p:cNvPicPr>
          <p:nvPr/>
        </p:nvPicPr>
        <p:blipFill>
          <a:blip r:embed="rId3"/>
          <a:stretch>
            <a:fillRect/>
          </a:stretch>
        </p:blipFill>
        <p:spPr>
          <a:xfrm>
            <a:off x="0" y="478295"/>
            <a:ext cx="5711722" cy="5355311"/>
          </a:xfrm>
          <a:prstGeom prst="rect">
            <a:avLst/>
          </a:prstGeom>
        </p:spPr>
      </p:pic>
      <p:sp>
        <p:nvSpPr>
          <p:cNvPr id="11" name="Rectangle 10">
            <a:extLst>
              <a:ext uri="{FF2B5EF4-FFF2-40B4-BE49-F238E27FC236}">
                <a16:creationId xmlns:a16="http://schemas.microsoft.com/office/drawing/2014/main" id="{8BA14E6A-34B6-42D6-AF01-EF11405AFAAB}"/>
              </a:ext>
            </a:extLst>
          </p:cNvPr>
          <p:cNvSpPr/>
          <p:nvPr/>
        </p:nvSpPr>
        <p:spPr>
          <a:xfrm>
            <a:off x="6096001" y="478294"/>
            <a:ext cx="5818430" cy="4955203"/>
          </a:xfrm>
          <a:prstGeom prst="rect">
            <a:avLst/>
          </a:prstGeom>
        </p:spPr>
        <p:txBody>
          <a:bodyPr wrap="square" lIns="91440" tIns="45720" rIns="91440" bIns="45720" anchor="t">
            <a:spAutoFit/>
          </a:bodyPr>
          <a:lstStyle/>
          <a:p>
            <a:r>
              <a:rPr lang="en-NZ" sz="2000" b="1" dirty="0">
                <a:solidFill>
                  <a:srgbClr val="85B3B3"/>
                </a:solidFill>
                <a:latin typeface="ArialRoundedMTPro-ExtraBold"/>
              </a:rPr>
              <a:t>Activity</a:t>
            </a:r>
          </a:p>
          <a:p>
            <a:endParaRPr lang="en-US" sz="2000" dirty="0"/>
          </a:p>
          <a:p>
            <a:pPr marL="285750" indent="-285750">
              <a:buFont typeface="Arial" panose="020B0604020202020204" pitchFamily="34" charset="0"/>
              <a:buChar char="•"/>
            </a:pPr>
            <a:r>
              <a:rPr lang="en-US" sz="2000" dirty="0"/>
              <a:t>How does your workplace </a:t>
            </a:r>
            <a:r>
              <a:rPr lang="en-US" sz="2000" b="1" dirty="0"/>
              <a:t>leadership demonstrate a commitment </a:t>
            </a:r>
            <a:r>
              <a:rPr lang="en-US" sz="2000" dirty="0"/>
              <a:t>to eliminating or </a:t>
            </a:r>
            <a:r>
              <a:rPr lang="en-US" sz="2000" dirty="0" err="1"/>
              <a:t>minimising</a:t>
            </a:r>
            <a:r>
              <a:rPr lang="en-US" sz="2000" dirty="0"/>
              <a:t> stressors and their impact?</a:t>
            </a:r>
            <a:endParaRPr lang="en-NZ" sz="2000">
              <a:cs typeface="Calibri"/>
            </a:endParaRPr>
          </a:p>
          <a:p>
            <a:pPr marL="285750" indent="-285750">
              <a:buFont typeface="Arial" panose="020B0604020202020204" pitchFamily="34" charset="0"/>
              <a:buChar char="•"/>
            </a:pPr>
            <a:r>
              <a:rPr lang="en-US" sz="2000" dirty="0"/>
              <a:t>How does your workplace use </a:t>
            </a:r>
            <a:r>
              <a:rPr lang="en-US" sz="2000" b="1" dirty="0"/>
              <a:t>systems and processes to identify and manage psychosocial risks?</a:t>
            </a:r>
          </a:p>
          <a:p>
            <a:pPr marL="285750" indent="-285750">
              <a:buFont typeface="Arial" panose="020B0604020202020204" pitchFamily="34" charset="0"/>
              <a:buChar char="•"/>
            </a:pPr>
            <a:r>
              <a:rPr lang="en-US" sz="2000" dirty="0"/>
              <a:t>How does your workplace provide opportunities for people to </a:t>
            </a:r>
            <a:r>
              <a:rPr lang="en-US" sz="2000" b="1" dirty="0"/>
              <a:t>strengthen their skills and resiliency?</a:t>
            </a:r>
            <a:endParaRPr lang="en-US" sz="2000" b="1">
              <a:cs typeface="Calibri"/>
            </a:endParaRPr>
          </a:p>
          <a:p>
            <a:pPr marL="285750" indent="-285750">
              <a:buFont typeface="Arial" panose="020B0604020202020204" pitchFamily="34" charset="0"/>
              <a:buChar char="•"/>
            </a:pPr>
            <a:r>
              <a:rPr lang="en-US" sz="2000" b="1" dirty="0"/>
              <a:t>How does your workplace support workers </a:t>
            </a:r>
            <a:r>
              <a:rPr lang="en-US" sz="2000" dirty="0"/>
              <a:t>who have been impacted by stress?</a:t>
            </a:r>
            <a:endParaRPr lang="en-US" sz="2000" dirty="0">
              <a:cs typeface="Calibri"/>
            </a:endParaRPr>
          </a:p>
          <a:p>
            <a:pPr marL="285750" indent="-285750">
              <a:buFont typeface="Arial" panose="020B0604020202020204" pitchFamily="34" charset="0"/>
              <a:buChar char="•"/>
            </a:pPr>
            <a:r>
              <a:rPr lang="en-US" sz="2000" b="1" dirty="0"/>
              <a:t>What supports and services at work and in the community could help?</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83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734D-BB0A-4A84-AA23-B129E4F5DFF9}"/>
              </a:ext>
            </a:extLst>
          </p:cNvPr>
          <p:cNvSpPr>
            <a:spLocks noGrp="1"/>
          </p:cNvSpPr>
          <p:nvPr>
            <p:ph type="title"/>
          </p:nvPr>
        </p:nvSpPr>
        <p:spPr>
          <a:xfrm>
            <a:off x="838200" y="365126"/>
            <a:ext cx="10515600" cy="977900"/>
          </a:xfrm>
        </p:spPr>
        <p:txBody>
          <a:bodyPr>
            <a:normAutofit fontScale="90000"/>
          </a:bodyPr>
          <a:lstStyle/>
          <a:p>
            <a:r>
              <a:rPr lang="en-NZ" dirty="0"/>
              <a:t>RESOLVE </a:t>
            </a:r>
            <a:br>
              <a:rPr lang="en-NZ" dirty="0"/>
            </a:br>
            <a:r>
              <a:rPr lang="en-NZ" dirty="0"/>
              <a:t>Stressor – driving a truck </a:t>
            </a:r>
          </a:p>
        </p:txBody>
      </p:sp>
      <p:graphicFrame>
        <p:nvGraphicFramePr>
          <p:cNvPr id="4" name="Content Placeholder 3">
            <a:extLst>
              <a:ext uri="{FF2B5EF4-FFF2-40B4-BE49-F238E27FC236}">
                <a16:creationId xmlns:a16="http://schemas.microsoft.com/office/drawing/2014/main" id="{FA8F5982-A524-4BDF-B412-A1165E4928F1}"/>
              </a:ext>
            </a:extLst>
          </p:cNvPr>
          <p:cNvGraphicFramePr>
            <a:graphicFrameLocks noGrp="1"/>
          </p:cNvGraphicFramePr>
          <p:nvPr>
            <p:ph idx="1"/>
            <p:extLst>
              <p:ext uri="{D42A27DB-BD31-4B8C-83A1-F6EECF244321}">
                <p14:modId xmlns:p14="http://schemas.microsoft.com/office/powerpoint/2010/main" val="2203276757"/>
              </p:ext>
            </p:extLst>
          </p:nvPr>
        </p:nvGraphicFramePr>
        <p:xfrm>
          <a:off x="104775" y="1584785"/>
          <a:ext cx="12087225" cy="4515581"/>
        </p:xfrm>
        <a:graphic>
          <a:graphicData uri="http://schemas.openxmlformats.org/drawingml/2006/table">
            <a:tbl>
              <a:tblPr firstRow="1" firstCol="1" bandRow="1">
                <a:tableStyleId>{5C22544A-7EE6-4342-B048-85BDC9FD1C3A}</a:tableStyleId>
              </a:tblPr>
              <a:tblGrid>
                <a:gridCol w="4028628">
                  <a:extLst>
                    <a:ext uri="{9D8B030D-6E8A-4147-A177-3AD203B41FA5}">
                      <a16:colId xmlns:a16="http://schemas.microsoft.com/office/drawing/2014/main" val="1726185089"/>
                    </a:ext>
                  </a:extLst>
                </a:gridCol>
                <a:gridCol w="4028628">
                  <a:extLst>
                    <a:ext uri="{9D8B030D-6E8A-4147-A177-3AD203B41FA5}">
                      <a16:colId xmlns:a16="http://schemas.microsoft.com/office/drawing/2014/main" val="261324582"/>
                    </a:ext>
                  </a:extLst>
                </a:gridCol>
                <a:gridCol w="4029969">
                  <a:extLst>
                    <a:ext uri="{9D8B030D-6E8A-4147-A177-3AD203B41FA5}">
                      <a16:colId xmlns:a16="http://schemas.microsoft.com/office/drawing/2014/main" val="2920921056"/>
                    </a:ext>
                  </a:extLst>
                </a:gridCol>
              </a:tblGrid>
              <a:tr h="841375">
                <a:tc>
                  <a:txBody>
                    <a:bodyPr/>
                    <a:lstStyle/>
                    <a:p>
                      <a:pPr>
                        <a:lnSpc>
                          <a:spcPct val="107000"/>
                        </a:lnSpc>
                        <a:spcAft>
                          <a:spcPts val="800"/>
                        </a:spcAft>
                      </a:pPr>
                      <a:r>
                        <a:rPr lang="en-NZ" sz="1100" dirty="0">
                          <a:effectLst/>
                        </a:rPr>
                        <a:t> </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What do you see as challenging about the situation? </a:t>
                      </a: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What are the signs for you it is a challenge? </a:t>
                      </a: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6307998"/>
                  </a:ext>
                </a:extLst>
              </a:tr>
              <a:tr h="924481">
                <a:tc>
                  <a:txBody>
                    <a:bodyPr/>
                    <a:lstStyle/>
                    <a:p>
                      <a:pPr>
                        <a:lnSpc>
                          <a:spcPct val="107000"/>
                        </a:lnSpc>
                        <a:spcAft>
                          <a:spcPts val="800"/>
                        </a:spcAft>
                      </a:pPr>
                      <a:r>
                        <a:rPr lang="en-NZ" sz="2300">
                          <a:solidFill>
                            <a:srgbClr val="002060"/>
                          </a:solidFill>
                          <a:effectLst/>
                        </a:rPr>
                        <a:t>With others (relationships)</a:t>
                      </a:r>
                    </a:p>
                    <a:p>
                      <a:pPr>
                        <a:lnSpc>
                          <a:spcPct val="107000"/>
                        </a:lnSpc>
                        <a:spcAft>
                          <a:spcPts val="800"/>
                        </a:spcAft>
                      </a:pPr>
                      <a:r>
                        <a:rPr lang="en-NZ" sz="2300">
                          <a:solidFill>
                            <a:srgbClr val="002060"/>
                          </a:solidFill>
                          <a:effectLst/>
                        </a:rPr>
                        <a:t>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Worry about keeping everyone and the horses safe</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Feel nervous so get ready very early </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7305961"/>
                  </a:ext>
                </a:extLst>
              </a:tr>
              <a:tr h="611703">
                <a:tc>
                  <a:txBody>
                    <a:bodyPr/>
                    <a:lstStyle/>
                    <a:p>
                      <a:pPr>
                        <a:lnSpc>
                          <a:spcPct val="107000"/>
                        </a:lnSpc>
                        <a:spcAft>
                          <a:spcPts val="800"/>
                        </a:spcAft>
                      </a:pPr>
                      <a:r>
                        <a:rPr lang="en-NZ" sz="2300">
                          <a:solidFill>
                            <a:srgbClr val="002060"/>
                          </a:solidFill>
                          <a:effectLst/>
                        </a:rPr>
                        <a:t>Physically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It is physically demanding and tiring </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Feel sick / headache / hot / frown / </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6255717"/>
                  </a:ext>
                </a:extLst>
              </a:tr>
              <a:tr h="924481">
                <a:tc>
                  <a:txBody>
                    <a:bodyPr/>
                    <a:lstStyle/>
                    <a:p>
                      <a:pPr>
                        <a:lnSpc>
                          <a:spcPct val="107000"/>
                        </a:lnSpc>
                        <a:spcAft>
                          <a:spcPts val="800"/>
                        </a:spcAft>
                      </a:pPr>
                      <a:r>
                        <a:rPr lang="en-NZ" sz="2300">
                          <a:solidFill>
                            <a:srgbClr val="002060"/>
                          </a:solidFill>
                          <a:effectLst/>
                        </a:rPr>
                        <a:t>Mentally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Start thinking about driving several days prior </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I think about it a lot, running through the route in my head </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1354735"/>
                  </a:ext>
                </a:extLst>
              </a:tr>
              <a:tr h="298924">
                <a:tc>
                  <a:txBody>
                    <a:bodyPr/>
                    <a:lstStyle/>
                    <a:p>
                      <a:pPr>
                        <a:lnSpc>
                          <a:spcPct val="107000"/>
                        </a:lnSpc>
                        <a:spcAft>
                          <a:spcPts val="800"/>
                        </a:spcAft>
                      </a:pPr>
                      <a:r>
                        <a:rPr lang="en-NZ" sz="2300" dirty="0">
                          <a:solidFill>
                            <a:srgbClr val="002060"/>
                          </a:solidFill>
                          <a:effectLst/>
                        </a:rPr>
                        <a:t>Emotionally </a:t>
                      </a: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a:effectLst/>
                        </a:rPr>
                        <a:t>Anxious </a:t>
                      </a:r>
                      <a:endParaRPr lang="en-NZ" sz="2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Short with my daughter </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7366697"/>
                  </a:ext>
                </a:extLst>
              </a:tr>
              <a:tr h="611703">
                <a:tc>
                  <a:txBody>
                    <a:bodyPr/>
                    <a:lstStyle/>
                    <a:p>
                      <a:pPr>
                        <a:lnSpc>
                          <a:spcPct val="107000"/>
                        </a:lnSpc>
                        <a:spcAft>
                          <a:spcPts val="800"/>
                        </a:spcAft>
                      </a:pPr>
                      <a:r>
                        <a:rPr lang="en-NZ" sz="2300" dirty="0">
                          <a:solidFill>
                            <a:srgbClr val="002060"/>
                          </a:solidFill>
                          <a:effectLst/>
                        </a:rPr>
                        <a:t>To your identity and beliefs</a:t>
                      </a: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a:effectLst/>
                        </a:rPr>
                        <a:t>Very important to keep safe </a:t>
                      </a:r>
                      <a:endParaRPr lang="en-NZ" sz="2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effectLst/>
                        </a:rPr>
                        <a:t>Worried something might happen </a:t>
                      </a:r>
                      <a:endParaRPr lang="en-NZ"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7463287"/>
                  </a:ext>
                </a:extLst>
              </a:tr>
            </a:tbl>
          </a:graphicData>
        </a:graphic>
      </p:graphicFrame>
    </p:spTree>
    <p:extLst>
      <p:ext uri="{BB962C8B-B14F-4D97-AF65-F5344CB8AC3E}">
        <p14:creationId xmlns:p14="http://schemas.microsoft.com/office/powerpoint/2010/main" val="94911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20CA-C479-44FE-A839-2846BEDE6712}"/>
              </a:ext>
            </a:extLst>
          </p:cNvPr>
          <p:cNvSpPr>
            <a:spLocks noGrp="1"/>
          </p:cNvSpPr>
          <p:nvPr>
            <p:ph type="title"/>
          </p:nvPr>
        </p:nvSpPr>
        <p:spPr>
          <a:xfrm>
            <a:off x="838200" y="365125"/>
            <a:ext cx="10801350" cy="1336146"/>
          </a:xfrm>
        </p:spPr>
        <p:txBody>
          <a:bodyPr/>
          <a:lstStyle/>
          <a:p>
            <a:r>
              <a:rPr lang="en-NZ" dirty="0">
                <a:latin typeface="Arial Rounded MT Bold"/>
              </a:rPr>
              <a:t>How do we manage these challenges? </a:t>
            </a:r>
            <a:endParaRPr lang="en-NZ" dirty="0"/>
          </a:p>
        </p:txBody>
      </p:sp>
      <p:graphicFrame>
        <p:nvGraphicFramePr>
          <p:cNvPr id="4" name="Content Placeholder 3">
            <a:extLst>
              <a:ext uri="{FF2B5EF4-FFF2-40B4-BE49-F238E27FC236}">
                <a16:creationId xmlns:a16="http://schemas.microsoft.com/office/drawing/2014/main" id="{347E3B40-8381-48DF-903D-50CDF777A550}"/>
              </a:ext>
            </a:extLst>
          </p:cNvPr>
          <p:cNvGraphicFramePr>
            <a:graphicFrameLocks noGrp="1"/>
          </p:cNvGraphicFramePr>
          <p:nvPr>
            <p:ph idx="1"/>
            <p:extLst>
              <p:ext uri="{D42A27DB-BD31-4B8C-83A1-F6EECF244321}">
                <p14:modId xmlns:p14="http://schemas.microsoft.com/office/powerpoint/2010/main" val="2160876070"/>
              </p:ext>
            </p:extLst>
          </p:nvPr>
        </p:nvGraphicFramePr>
        <p:xfrm>
          <a:off x="838200" y="1659467"/>
          <a:ext cx="10979428" cy="4323522"/>
        </p:xfrm>
        <a:graphic>
          <a:graphicData uri="http://schemas.openxmlformats.org/drawingml/2006/table">
            <a:tbl>
              <a:tblPr firstRow="1" firstCol="1" bandRow="1">
                <a:tableStyleId>{5C22544A-7EE6-4342-B048-85BDC9FD1C3A}</a:tableStyleId>
              </a:tblPr>
              <a:tblGrid>
                <a:gridCol w="2744857">
                  <a:extLst>
                    <a:ext uri="{9D8B030D-6E8A-4147-A177-3AD203B41FA5}">
                      <a16:colId xmlns:a16="http://schemas.microsoft.com/office/drawing/2014/main" val="2741070215"/>
                    </a:ext>
                  </a:extLst>
                </a:gridCol>
                <a:gridCol w="2744857">
                  <a:extLst>
                    <a:ext uri="{9D8B030D-6E8A-4147-A177-3AD203B41FA5}">
                      <a16:colId xmlns:a16="http://schemas.microsoft.com/office/drawing/2014/main" val="827155174"/>
                    </a:ext>
                  </a:extLst>
                </a:gridCol>
                <a:gridCol w="2744857">
                  <a:extLst>
                    <a:ext uri="{9D8B030D-6E8A-4147-A177-3AD203B41FA5}">
                      <a16:colId xmlns:a16="http://schemas.microsoft.com/office/drawing/2014/main" val="2194683088"/>
                    </a:ext>
                  </a:extLst>
                </a:gridCol>
                <a:gridCol w="2744857">
                  <a:extLst>
                    <a:ext uri="{9D8B030D-6E8A-4147-A177-3AD203B41FA5}">
                      <a16:colId xmlns:a16="http://schemas.microsoft.com/office/drawing/2014/main" val="1391664124"/>
                    </a:ext>
                  </a:extLst>
                </a:gridCol>
              </a:tblGrid>
              <a:tr h="361725">
                <a:tc>
                  <a:txBody>
                    <a:bodyPr/>
                    <a:lstStyle/>
                    <a:p>
                      <a:pPr>
                        <a:lnSpc>
                          <a:spcPct val="107000"/>
                        </a:lnSpc>
                        <a:spcAft>
                          <a:spcPts val="800"/>
                        </a:spcAft>
                      </a:pPr>
                      <a:r>
                        <a:rPr lang="en-NZ" sz="2300" dirty="0">
                          <a:solidFill>
                            <a:srgbClr val="002060"/>
                          </a:solidFill>
                          <a:effectLst/>
                        </a:rPr>
                        <a:t>Stressor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Thoughts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Feelings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Actions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5465761"/>
                  </a:ext>
                </a:extLst>
              </a:tr>
              <a:tr h="2086371">
                <a:tc>
                  <a:txBody>
                    <a:bodyPr/>
                    <a:lstStyle/>
                    <a:p>
                      <a:pPr>
                        <a:lnSpc>
                          <a:spcPct val="107000"/>
                        </a:lnSpc>
                        <a:spcAft>
                          <a:spcPts val="800"/>
                        </a:spcAft>
                      </a:pPr>
                      <a:r>
                        <a:rPr lang="en-NZ" sz="2300" dirty="0">
                          <a:solidFill>
                            <a:srgbClr val="002060"/>
                          </a:solidFill>
                          <a:effectLst/>
                        </a:rPr>
                        <a:t>Driving a truck </a:t>
                      </a: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Worried about getting there and back safely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Anxious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Plan the route</a:t>
                      </a:r>
                    </a:p>
                    <a:p>
                      <a:pPr>
                        <a:lnSpc>
                          <a:spcPct val="107000"/>
                        </a:lnSpc>
                        <a:spcAft>
                          <a:spcPts val="800"/>
                        </a:spcAft>
                      </a:pPr>
                      <a:r>
                        <a:rPr lang="en-NZ" sz="2300" dirty="0">
                          <a:solidFill>
                            <a:srgbClr val="002060"/>
                          </a:solidFill>
                          <a:effectLst/>
                        </a:rPr>
                        <a:t>Check the vehicle</a:t>
                      </a:r>
                    </a:p>
                    <a:p>
                      <a:pPr>
                        <a:lnSpc>
                          <a:spcPct val="107000"/>
                        </a:lnSpc>
                        <a:spcAft>
                          <a:spcPts val="800"/>
                        </a:spcAft>
                      </a:pPr>
                      <a:r>
                        <a:rPr lang="en-NZ" sz="2300" dirty="0">
                          <a:solidFill>
                            <a:srgbClr val="002060"/>
                          </a:solidFill>
                          <a:effectLst/>
                        </a:rPr>
                        <a:t>Prepare early </a:t>
                      </a:r>
                    </a:p>
                    <a:p>
                      <a:pPr>
                        <a:lnSpc>
                          <a:spcPct val="107000"/>
                        </a:lnSpc>
                        <a:spcAft>
                          <a:spcPts val="800"/>
                        </a:spcAft>
                      </a:pP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3436366"/>
                  </a:ext>
                </a:extLst>
              </a:tr>
              <a:tr h="1875426">
                <a:tc>
                  <a:txBody>
                    <a:bodyPr/>
                    <a:lstStyle/>
                    <a:p>
                      <a:pPr>
                        <a:lnSpc>
                          <a:spcPct val="107000"/>
                        </a:lnSpc>
                        <a:spcAft>
                          <a:spcPts val="800"/>
                        </a:spcAft>
                      </a:pPr>
                      <a:r>
                        <a:rPr lang="en-NZ" sz="2300" dirty="0">
                          <a:solidFill>
                            <a:srgbClr val="002060"/>
                          </a:solidFill>
                          <a:effectLst/>
                        </a:rPr>
                        <a:t>Difficult discussion with a colleague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They might think I am being difficult</a:t>
                      </a: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Sad </a:t>
                      </a:r>
                      <a:endParaRPr lang="en-NZ" sz="23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NZ" sz="2300" dirty="0">
                          <a:solidFill>
                            <a:srgbClr val="002060"/>
                          </a:solidFill>
                          <a:effectLst/>
                        </a:rPr>
                        <a:t>Prepare what I want to say and what questions. Think about where, when and how. </a:t>
                      </a:r>
                      <a:endParaRPr lang="en-NZ" sz="2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2458131"/>
                  </a:ext>
                </a:extLst>
              </a:tr>
            </a:tbl>
          </a:graphicData>
        </a:graphic>
      </p:graphicFrame>
      <p:sp>
        <p:nvSpPr>
          <p:cNvPr id="5" name="Rectangle 1">
            <a:extLst>
              <a:ext uri="{FF2B5EF4-FFF2-40B4-BE49-F238E27FC236}">
                <a16:creationId xmlns:a16="http://schemas.microsoft.com/office/drawing/2014/main" id="{4178B01F-CFE9-4F8B-BB9D-AC365BB75573}"/>
              </a:ext>
            </a:extLst>
          </p:cNvPr>
          <p:cNvSpPr>
            <a:spLocks noChangeArrowheads="1"/>
          </p:cNvSpPr>
          <p:nvPr/>
        </p:nvSpPr>
        <p:spPr bwMode="auto">
          <a:xfrm>
            <a:off x="-5100735" y="-193387"/>
            <a:ext cx="23381209" cy="88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Tree>
    <p:extLst>
      <p:ext uri="{BB962C8B-B14F-4D97-AF65-F5344CB8AC3E}">
        <p14:creationId xmlns:p14="http://schemas.microsoft.com/office/powerpoint/2010/main" val="18418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37A90-A626-4D27-92CD-004C3AB7094B}"/>
              </a:ext>
            </a:extLst>
          </p:cNvPr>
          <p:cNvSpPr>
            <a:spLocks noGrp="1"/>
          </p:cNvSpPr>
          <p:nvPr>
            <p:ph type="title"/>
          </p:nvPr>
        </p:nvSpPr>
        <p:spPr/>
        <p:txBody>
          <a:bodyPr/>
          <a:lstStyle/>
          <a:p>
            <a:r>
              <a:rPr lang="en-GB" dirty="0"/>
              <a:t>Karakia</a:t>
            </a:r>
            <a:endParaRPr lang="en-NZ" dirty="0"/>
          </a:p>
        </p:txBody>
      </p:sp>
      <p:sp>
        <p:nvSpPr>
          <p:cNvPr id="3" name="Subtitle 2"/>
          <p:cNvSpPr>
            <a:spLocks noGrp="1"/>
          </p:cNvSpPr>
          <p:nvPr>
            <p:ph idx="1"/>
          </p:nvPr>
        </p:nvSpPr>
        <p:spPr>
          <a:xfrm>
            <a:off x="838200" y="1574902"/>
            <a:ext cx="10515600" cy="4133850"/>
          </a:xfrm>
        </p:spPr>
        <p:txBody>
          <a:bodyPr vert="horz" lIns="91440" tIns="45720" rIns="91440" bIns="45720" numCol="2" rtlCol="0" anchor="t">
            <a:normAutofit fontScale="85000" lnSpcReduction="20000"/>
          </a:bodyPr>
          <a:lstStyle/>
          <a:p>
            <a:pPr marL="0" indent="0">
              <a:lnSpc>
                <a:spcPct val="160000"/>
              </a:lnSpc>
              <a:buNone/>
            </a:pPr>
            <a:r>
              <a:rPr lang="en-GB" sz="3200" dirty="0" err="1"/>
              <a:t>Whakataka</a:t>
            </a:r>
            <a:r>
              <a:rPr lang="en-GB" sz="3200" dirty="0"/>
              <a:t> </a:t>
            </a:r>
            <a:r>
              <a:rPr lang="en-GB" sz="3200" dirty="0" err="1"/>
              <a:t>te</a:t>
            </a:r>
            <a:r>
              <a:rPr lang="en-GB" sz="3200" dirty="0"/>
              <a:t> </a:t>
            </a:r>
            <a:r>
              <a:rPr lang="en-GB" sz="3200" dirty="0" err="1"/>
              <a:t>hau</a:t>
            </a:r>
            <a:r>
              <a:rPr lang="en-GB" sz="3200" dirty="0"/>
              <a:t> ki </a:t>
            </a:r>
            <a:r>
              <a:rPr lang="en-GB" sz="3200" dirty="0" err="1"/>
              <a:t>te</a:t>
            </a:r>
            <a:r>
              <a:rPr lang="en-GB" sz="3200" dirty="0"/>
              <a:t> </a:t>
            </a:r>
            <a:r>
              <a:rPr lang="en-GB" sz="3200" dirty="0" err="1"/>
              <a:t>uru</a:t>
            </a:r>
            <a:r>
              <a:rPr lang="en-GB" sz="3200" dirty="0"/>
              <a:t>,</a:t>
            </a:r>
            <a:br>
              <a:rPr lang="en-GB" sz="3200" dirty="0"/>
            </a:br>
            <a:r>
              <a:rPr lang="en-GB" sz="3200" dirty="0" err="1"/>
              <a:t>Whakataka</a:t>
            </a:r>
            <a:r>
              <a:rPr lang="en-GB" sz="3200" dirty="0"/>
              <a:t> </a:t>
            </a:r>
            <a:r>
              <a:rPr lang="en-GB" sz="3200" dirty="0" err="1"/>
              <a:t>te</a:t>
            </a:r>
            <a:r>
              <a:rPr lang="en-GB" sz="3200" dirty="0"/>
              <a:t> </a:t>
            </a:r>
            <a:r>
              <a:rPr lang="en-GB" sz="3200" dirty="0" err="1"/>
              <a:t>hau</a:t>
            </a:r>
            <a:r>
              <a:rPr lang="en-GB" sz="3200" dirty="0"/>
              <a:t> ki </a:t>
            </a:r>
            <a:r>
              <a:rPr lang="en-GB" sz="3200" dirty="0" err="1"/>
              <a:t>te</a:t>
            </a:r>
            <a:r>
              <a:rPr lang="en-GB" sz="3200" dirty="0"/>
              <a:t> </a:t>
            </a:r>
            <a:r>
              <a:rPr lang="en-GB" sz="3200" dirty="0" err="1"/>
              <a:t>tonga</a:t>
            </a:r>
            <a:r>
              <a:rPr lang="en-GB" sz="3200" dirty="0"/>
              <a:t>.</a:t>
            </a:r>
            <a:br>
              <a:rPr lang="en-GB" sz="3200" dirty="0"/>
            </a:br>
            <a:r>
              <a:rPr lang="en-GB" sz="3200" dirty="0"/>
              <a:t>Kia </a:t>
            </a:r>
            <a:r>
              <a:rPr lang="en-GB" sz="3200" dirty="0" err="1"/>
              <a:t>mākinakina</a:t>
            </a:r>
            <a:r>
              <a:rPr lang="en-GB" sz="3200" dirty="0"/>
              <a:t> ki uta,</a:t>
            </a:r>
            <a:br>
              <a:rPr lang="en-GB" sz="3200" dirty="0"/>
            </a:br>
            <a:r>
              <a:rPr lang="en-GB" sz="3200" dirty="0"/>
              <a:t>Kia </a:t>
            </a:r>
            <a:r>
              <a:rPr lang="en-GB" sz="3200" dirty="0" err="1"/>
              <a:t>mātaratara</a:t>
            </a:r>
            <a:r>
              <a:rPr lang="en-GB" sz="3200" dirty="0"/>
              <a:t> ki tai.</a:t>
            </a:r>
            <a:br>
              <a:rPr lang="en-GB" sz="3200" dirty="0"/>
            </a:br>
            <a:r>
              <a:rPr lang="en-GB" sz="3200" dirty="0"/>
              <a:t>E </a:t>
            </a:r>
            <a:r>
              <a:rPr lang="en-GB" sz="3200" dirty="0" err="1"/>
              <a:t>hī</a:t>
            </a:r>
            <a:r>
              <a:rPr lang="en-GB" sz="3200" dirty="0"/>
              <a:t> </a:t>
            </a:r>
            <a:r>
              <a:rPr lang="en-GB" sz="3200" dirty="0" err="1"/>
              <a:t>ake</a:t>
            </a:r>
            <a:r>
              <a:rPr lang="en-GB" sz="3200" dirty="0"/>
              <a:t> ana </a:t>
            </a:r>
            <a:r>
              <a:rPr lang="en-GB" sz="3200" dirty="0" err="1"/>
              <a:t>te</a:t>
            </a:r>
            <a:r>
              <a:rPr lang="en-GB" sz="3200" dirty="0"/>
              <a:t> </a:t>
            </a:r>
            <a:r>
              <a:rPr lang="en-GB" sz="3200" dirty="0" err="1"/>
              <a:t>atākura</a:t>
            </a:r>
            <a:r>
              <a:rPr lang="en-GB" sz="3200" dirty="0"/>
              <a:t>,</a:t>
            </a:r>
            <a:br>
              <a:rPr lang="en-GB" sz="3200" dirty="0"/>
            </a:br>
            <a:r>
              <a:rPr lang="en-GB" sz="3200" dirty="0"/>
              <a:t>He </a:t>
            </a:r>
            <a:r>
              <a:rPr lang="en-GB" sz="3200" dirty="0" err="1"/>
              <a:t>tio</a:t>
            </a:r>
            <a:r>
              <a:rPr lang="en-GB" sz="3200" dirty="0"/>
              <a:t>, he </a:t>
            </a:r>
            <a:r>
              <a:rPr lang="en-GB" sz="3200" dirty="0" err="1"/>
              <a:t>huka</a:t>
            </a:r>
            <a:r>
              <a:rPr lang="en-GB" sz="3200" dirty="0"/>
              <a:t>, he </a:t>
            </a:r>
            <a:r>
              <a:rPr lang="en-GB" sz="3200" dirty="0" err="1"/>
              <a:t>hauhunga</a:t>
            </a:r>
            <a:r>
              <a:rPr lang="en-GB" sz="3200" dirty="0"/>
              <a:t>.</a:t>
            </a:r>
            <a:br>
              <a:rPr lang="en-GB" sz="3200" dirty="0"/>
            </a:br>
            <a:r>
              <a:rPr lang="en-GB" sz="3200" dirty="0" err="1"/>
              <a:t>Haumi</a:t>
            </a:r>
            <a:r>
              <a:rPr lang="en-GB" sz="3200" dirty="0"/>
              <a:t> e! Hui e! </a:t>
            </a:r>
            <a:r>
              <a:rPr lang="en-GB" sz="3200" dirty="0" err="1"/>
              <a:t>Tāiki</a:t>
            </a:r>
            <a:r>
              <a:rPr lang="en-GB" sz="3200" dirty="0"/>
              <a:t> e!</a:t>
            </a:r>
            <a:endParaRPr lang="en-NZ" sz="3200" dirty="0"/>
          </a:p>
          <a:p>
            <a:endParaRPr lang="en-GB" sz="3200" dirty="0"/>
          </a:p>
          <a:p>
            <a:endParaRPr lang="en-GB" sz="3200" dirty="0"/>
          </a:p>
          <a:p>
            <a:pPr marL="0" indent="0" algn="l">
              <a:buNone/>
            </a:pPr>
            <a:r>
              <a:rPr lang="en-GB" sz="3200" dirty="0"/>
              <a:t>Get ready for the westerly</a:t>
            </a:r>
            <a:br>
              <a:rPr lang="en-GB" sz="3200" dirty="0"/>
            </a:br>
            <a:r>
              <a:rPr lang="en-GB" sz="3200" dirty="0"/>
              <a:t>and be prepared for the southerly.</a:t>
            </a:r>
            <a:br>
              <a:rPr lang="en-GB" sz="3200" dirty="0"/>
            </a:br>
            <a:r>
              <a:rPr lang="en-GB" sz="3200" dirty="0"/>
              <a:t>It will be icy-cold inland,</a:t>
            </a:r>
            <a:br>
              <a:rPr lang="en-GB" sz="3200" dirty="0"/>
            </a:br>
            <a:r>
              <a:rPr lang="en-GB" sz="3200" dirty="0"/>
              <a:t>and icy-cold on the shore.</a:t>
            </a:r>
            <a:br>
              <a:rPr lang="en-GB" sz="3200" dirty="0"/>
            </a:br>
            <a:r>
              <a:rPr lang="en-GB" sz="3200" dirty="0"/>
              <a:t>May the dawn rise red-tipped on ice,</a:t>
            </a:r>
            <a:br>
              <a:rPr lang="en-GB" sz="3200" dirty="0"/>
            </a:br>
            <a:r>
              <a:rPr lang="en-GB" sz="3200" dirty="0"/>
              <a:t>on snow, on frost.</a:t>
            </a:r>
            <a:br>
              <a:rPr lang="en-GB" sz="3200" dirty="0"/>
            </a:br>
            <a:r>
              <a:rPr lang="en-GB" sz="3200" dirty="0"/>
              <a:t>Join! Gather! Intertwine!</a:t>
            </a:r>
            <a:endParaRPr lang="en-NZ" sz="3200" dirty="0"/>
          </a:p>
          <a:p>
            <a:endParaRPr lang="en-US" sz="3200" dirty="0"/>
          </a:p>
        </p:txBody>
      </p:sp>
    </p:spTree>
    <p:extLst>
      <p:ext uri="{BB962C8B-B14F-4D97-AF65-F5344CB8AC3E}">
        <p14:creationId xmlns:p14="http://schemas.microsoft.com/office/powerpoint/2010/main" val="200906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4EB8-F05D-4B87-9C6B-88DAD7DC3388}"/>
              </a:ext>
            </a:extLst>
          </p:cNvPr>
          <p:cNvSpPr>
            <a:spLocks noGrp="1"/>
          </p:cNvSpPr>
          <p:nvPr>
            <p:ph type="title"/>
          </p:nvPr>
        </p:nvSpPr>
        <p:spPr/>
        <p:txBody>
          <a:bodyPr/>
          <a:lstStyle/>
          <a:p>
            <a:r>
              <a:rPr lang="en-NZ" dirty="0"/>
              <a:t>Thinking about our thoughts </a:t>
            </a:r>
          </a:p>
        </p:txBody>
      </p:sp>
      <p:sp>
        <p:nvSpPr>
          <p:cNvPr id="3" name="Content Placeholder 2">
            <a:extLst>
              <a:ext uri="{FF2B5EF4-FFF2-40B4-BE49-F238E27FC236}">
                <a16:creationId xmlns:a16="http://schemas.microsoft.com/office/drawing/2014/main" id="{9B1C4710-D63C-4F1D-A673-0C0B9C8B832A}"/>
              </a:ext>
            </a:extLst>
          </p:cNvPr>
          <p:cNvSpPr>
            <a:spLocks noGrp="1"/>
          </p:cNvSpPr>
          <p:nvPr>
            <p:ph idx="1"/>
          </p:nvPr>
        </p:nvSpPr>
        <p:spPr>
          <a:xfrm>
            <a:off x="838200" y="1825625"/>
            <a:ext cx="11055350" cy="4133850"/>
          </a:xfrm>
        </p:spPr>
        <p:txBody>
          <a:bodyPr vert="horz" lIns="91440" tIns="45720" rIns="91440" bIns="45720" rtlCol="0" anchor="t">
            <a:normAutofit fontScale="92500" lnSpcReduction="10000"/>
          </a:bodyPr>
          <a:lstStyle/>
          <a:p>
            <a:r>
              <a:rPr lang="en-NZ" dirty="0"/>
              <a:t>Do I know the facts, or am I guessing what other people think or mean? </a:t>
            </a:r>
          </a:p>
          <a:p>
            <a:r>
              <a:rPr lang="en-NZ" dirty="0"/>
              <a:t>Am I jumping to conclusions about the results of a situation? </a:t>
            </a:r>
          </a:p>
          <a:p>
            <a:r>
              <a:rPr lang="en-NZ" dirty="0"/>
              <a:t>Do I often assume the worst, or think about things in ‘always’ or </a:t>
            </a:r>
            <a:br>
              <a:rPr lang="en-NZ" dirty="0"/>
            </a:br>
            <a:r>
              <a:rPr lang="en-NZ" dirty="0"/>
              <a:t>‘never’ terms? </a:t>
            </a:r>
          </a:p>
          <a:p>
            <a:r>
              <a:rPr lang="en-NZ" dirty="0"/>
              <a:t>Am I blowing the outcomes and impacts out of proportion? </a:t>
            </a:r>
          </a:p>
          <a:p>
            <a:r>
              <a:rPr lang="en-NZ" dirty="0"/>
              <a:t>Have I looked at times I have succeeded, or only considered my failures? </a:t>
            </a:r>
          </a:p>
          <a:p>
            <a:r>
              <a:rPr lang="en-NZ" dirty="0"/>
              <a:t>Am I taking responsibility for something that isn’t in my control (e.g., other people’s actions)?</a:t>
            </a:r>
          </a:p>
          <a:p>
            <a:r>
              <a:rPr lang="en-NZ" dirty="0"/>
              <a:t>Do I automatically think I can’t do this, I won’t know how, or I won’t get </a:t>
            </a:r>
            <a:br>
              <a:rPr lang="en-US" dirty="0"/>
            </a:br>
            <a:r>
              <a:rPr lang="en-NZ" dirty="0"/>
              <a:t>it right?</a:t>
            </a:r>
          </a:p>
        </p:txBody>
      </p:sp>
    </p:spTree>
    <p:extLst>
      <p:ext uri="{BB962C8B-B14F-4D97-AF65-F5344CB8AC3E}">
        <p14:creationId xmlns:p14="http://schemas.microsoft.com/office/powerpoint/2010/main" val="1737169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882202-AB58-445A-A50C-B684946011BA}"/>
              </a:ext>
            </a:extLst>
          </p:cNvPr>
          <p:cNvPicPr>
            <a:picLocks noGrp="1" noChangeAspect="1"/>
          </p:cNvPicPr>
          <p:nvPr>
            <p:ph idx="1"/>
          </p:nvPr>
        </p:nvPicPr>
        <p:blipFill rotWithShape="1">
          <a:blip r:embed="rId2"/>
          <a:srcRect l="2473" t="37570" r="4205" b="36222"/>
          <a:stretch/>
        </p:blipFill>
        <p:spPr>
          <a:xfrm>
            <a:off x="361271" y="241728"/>
            <a:ext cx="9351896" cy="1374513"/>
          </a:xfrm>
          <a:prstGeom prst="rect">
            <a:avLst/>
          </a:prstGeom>
        </p:spPr>
      </p:pic>
      <p:pic>
        <p:nvPicPr>
          <p:cNvPr id="5" name="Picture 4">
            <a:extLst>
              <a:ext uri="{FF2B5EF4-FFF2-40B4-BE49-F238E27FC236}">
                <a16:creationId xmlns:a16="http://schemas.microsoft.com/office/drawing/2014/main" id="{3F870398-7071-4041-A80D-126EE06238E7}"/>
              </a:ext>
            </a:extLst>
          </p:cNvPr>
          <p:cNvPicPr>
            <a:picLocks noChangeAspect="1"/>
          </p:cNvPicPr>
          <p:nvPr/>
        </p:nvPicPr>
        <p:blipFill rotWithShape="1">
          <a:blip r:embed="rId3"/>
          <a:srcRect l="2621" t="2671" r="12248" b="6565"/>
          <a:stretch/>
        </p:blipFill>
        <p:spPr>
          <a:xfrm>
            <a:off x="361270" y="1941770"/>
            <a:ext cx="4863873" cy="1239969"/>
          </a:xfrm>
          <a:prstGeom prst="roundRect">
            <a:avLst/>
          </a:prstGeom>
        </p:spPr>
      </p:pic>
      <p:pic>
        <p:nvPicPr>
          <p:cNvPr id="6" name="Picture 5">
            <a:extLst>
              <a:ext uri="{FF2B5EF4-FFF2-40B4-BE49-F238E27FC236}">
                <a16:creationId xmlns:a16="http://schemas.microsoft.com/office/drawing/2014/main" id="{7662100C-13B5-45E9-A2E7-2BDA3389544E}"/>
              </a:ext>
            </a:extLst>
          </p:cNvPr>
          <p:cNvPicPr>
            <a:picLocks noChangeAspect="1"/>
          </p:cNvPicPr>
          <p:nvPr/>
        </p:nvPicPr>
        <p:blipFill rotWithShape="1">
          <a:blip r:embed="rId4"/>
          <a:srcRect l="2732" t="6744" r="20795" b="6744"/>
          <a:stretch/>
        </p:blipFill>
        <p:spPr>
          <a:xfrm>
            <a:off x="6634065" y="1863501"/>
            <a:ext cx="4254759" cy="1150288"/>
          </a:xfrm>
          <a:prstGeom prst="rect">
            <a:avLst/>
          </a:prstGeom>
        </p:spPr>
      </p:pic>
      <p:sp>
        <p:nvSpPr>
          <p:cNvPr id="7" name="Rectangle: Rounded Corners 6">
            <a:extLst>
              <a:ext uri="{FF2B5EF4-FFF2-40B4-BE49-F238E27FC236}">
                <a16:creationId xmlns:a16="http://schemas.microsoft.com/office/drawing/2014/main" id="{B267C18A-5D8E-4560-9A9F-292A9FBC51C4}"/>
              </a:ext>
            </a:extLst>
          </p:cNvPr>
          <p:cNvSpPr/>
          <p:nvPr/>
        </p:nvSpPr>
        <p:spPr>
          <a:xfrm>
            <a:off x="6416838" y="3429000"/>
            <a:ext cx="5563668" cy="2534472"/>
          </a:xfrm>
          <a:prstGeom prst="roundRect">
            <a:avLst/>
          </a:prstGeom>
          <a:solidFill>
            <a:srgbClr val="16417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t>Often</a:t>
            </a:r>
            <a:r>
              <a:rPr lang="en-NZ" dirty="0"/>
              <a:t> a </a:t>
            </a:r>
            <a:r>
              <a:rPr lang="en-US" dirty="0"/>
              <a:t>combination of both acceptance and change strategies are needed to resolve stress.</a:t>
            </a:r>
          </a:p>
          <a:p>
            <a:endParaRPr lang="en-US" dirty="0"/>
          </a:p>
          <a:p>
            <a:r>
              <a:rPr lang="en-US" dirty="0"/>
              <a:t>This worksheet will help you/your team come up with strategies to help accept and/or change situations that are causing stress. It provides a simple </a:t>
            </a:r>
            <a:r>
              <a:rPr lang="en-NZ" dirty="0"/>
              <a:t>problem-solving template.</a:t>
            </a:r>
            <a:endParaRPr lang="en-NZ" dirty="0">
              <a:cs typeface="Calibri"/>
            </a:endParaRPr>
          </a:p>
          <a:p>
            <a:endParaRPr lang="en-NZ" dirty="0"/>
          </a:p>
        </p:txBody>
      </p:sp>
      <p:sp>
        <p:nvSpPr>
          <p:cNvPr id="8" name="Rectangle: Rounded Corners 7">
            <a:extLst>
              <a:ext uri="{FF2B5EF4-FFF2-40B4-BE49-F238E27FC236}">
                <a16:creationId xmlns:a16="http://schemas.microsoft.com/office/drawing/2014/main" id="{CA35653D-8FD7-47B3-A699-4E6A608FF403}"/>
              </a:ext>
            </a:extLst>
          </p:cNvPr>
          <p:cNvSpPr/>
          <p:nvPr/>
        </p:nvSpPr>
        <p:spPr>
          <a:xfrm>
            <a:off x="211494" y="3429000"/>
            <a:ext cx="5563668" cy="2534472"/>
          </a:xfrm>
          <a:prstGeom prst="roundRect">
            <a:avLst/>
          </a:prstGeom>
          <a:solidFill>
            <a:srgbClr val="1641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Identifying what we find challenging about situations and how we think, feel and react helps us identify what we need to work on to reduce the stress of each situation. </a:t>
            </a:r>
          </a:p>
          <a:p>
            <a:endParaRPr lang="en-US" dirty="0"/>
          </a:p>
          <a:p>
            <a:r>
              <a:rPr lang="en-US" dirty="0"/>
              <a:t>This worksheet will help you identify challenges, how you currently manage these situations, and how you respond </a:t>
            </a:r>
            <a:r>
              <a:rPr lang="en-NZ" dirty="0"/>
              <a:t>(thoughts, feelings and actions).</a:t>
            </a:r>
          </a:p>
        </p:txBody>
      </p:sp>
    </p:spTree>
    <p:extLst>
      <p:ext uri="{BB962C8B-B14F-4D97-AF65-F5344CB8AC3E}">
        <p14:creationId xmlns:p14="http://schemas.microsoft.com/office/powerpoint/2010/main" val="260406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F0D7-C000-4889-9F8A-E712B52AC860}"/>
              </a:ext>
            </a:extLst>
          </p:cNvPr>
          <p:cNvSpPr>
            <a:spLocks noGrp="1"/>
          </p:cNvSpPr>
          <p:nvPr>
            <p:ph type="title"/>
          </p:nvPr>
        </p:nvSpPr>
        <p:spPr/>
        <p:txBody>
          <a:bodyPr/>
          <a:lstStyle/>
          <a:p>
            <a:r>
              <a:rPr lang="en-US" b="1" dirty="0"/>
              <a:t>Working backwards to a solution</a:t>
            </a:r>
            <a:endParaRPr lang="en-NZ" dirty="0"/>
          </a:p>
        </p:txBody>
      </p:sp>
      <p:pic>
        <p:nvPicPr>
          <p:cNvPr id="9" name="Picture 8">
            <a:extLst>
              <a:ext uri="{FF2B5EF4-FFF2-40B4-BE49-F238E27FC236}">
                <a16:creationId xmlns:a16="http://schemas.microsoft.com/office/drawing/2014/main" id="{A46D5A26-6F6D-4BA6-AF77-7337D834C368}"/>
              </a:ext>
            </a:extLst>
          </p:cNvPr>
          <p:cNvPicPr>
            <a:picLocks noChangeAspect="1"/>
          </p:cNvPicPr>
          <p:nvPr/>
        </p:nvPicPr>
        <p:blipFill>
          <a:blip r:embed="rId2"/>
          <a:stretch>
            <a:fillRect/>
          </a:stretch>
        </p:blipFill>
        <p:spPr>
          <a:xfrm>
            <a:off x="10291200" y="0"/>
            <a:ext cx="1900800" cy="1188000"/>
          </a:xfrm>
          <a:prstGeom prst="rect">
            <a:avLst/>
          </a:prstGeom>
        </p:spPr>
      </p:pic>
      <p:graphicFrame>
        <p:nvGraphicFramePr>
          <p:cNvPr id="10" name="Diagram 9">
            <a:extLst>
              <a:ext uri="{FF2B5EF4-FFF2-40B4-BE49-F238E27FC236}">
                <a16:creationId xmlns:a16="http://schemas.microsoft.com/office/drawing/2014/main" id="{CC68D94A-C1E9-41E7-AF34-E7BD5D5B6E43}"/>
              </a:ext>
            </a:extLst>
          </p:cNvPr>
          <p:cNvGraphicFramePr/>
          <p:nvPr>
            <p:extLst>
              <p:ext uri="{D42A27DB-BD31-4B8C-83A1-F6EECF244321}">
                <p14:modId xmlns:p14="http://schemas.microsoft.com/office/powerpoint/2010/main" val="2328850059"/>
              </p:ext>
            </p:extLst>
          </p:nvPr>
        </p:nvGraphicFramePr>
        <p:xfrm>
          <a:off x="104561" y="1296955"/>
          <a:ext cx="10677992" cy="426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71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1C18-49DC-4C50-BB3E-0008A6774BC0}"/>
              </a:ext>
            </a:extLst>
          </p:cNvPr>
          <p:cNvSpPr>
            <a:spLocks noGrp="1"/>
          </p:cNvSpPr>
          <p:nvPr>
            <p:ph type="title"/>
          </p:nvPr>
        </p:nvSpPr>
        <p:spPr/>
        <p:txBody>
          <a:bodyPr/>
          <a:lstStyle/>
          <a:p>
            <a:r>
              <a:rPr lang="en-US" b="1" dirty="0"/>
              <a:t>Switching on your </a:t>
            </a:r>
            <a:br>
              <a:rPr lang="en-US" b="1" dirty="0"/>
            </a:br>
            <a:r>
              <a:rPr lang="en-US" b="1" dirty="0"/>
              <a:t>relaxation response</a:t>
            </a:r>
            <a:endParaRPr lang="en-NZ" dirty="0"/>
          </a:p>
        </p:txBody>
      </p:sp>
      <p:pic>
        <p:nvPicPr>
          <p:cNvPr id="5" name="Content Placeholder 4">
            <a:extLst>
              <a:ext uri="{FF2B5EF4-FFF2-40B4-BE49-F238E27FC236}">
                <a16:creationId xmlns:a16="http://schemas.microsoft.com/office/drawing/2014/main" id="{85DC35EB-648A-425F-9B36-8424083C92DD}"/>
              </a:ext>
            </a:extLst>
          </p:cNvPr>
          <p:cNvPicPr>
            <a:picLocks noGrp="1" noChangeAspect="1"/>
          </p:cNvPicPr>
          <p:nvPr>
            <p:ph idx="1"/>
          </p:nvPr>
        </p:nvPicPr>
        <p:blipFill>
          <a:blip r:embed="rId2"/>
          <a:stretch>
            <a:fillRect/>
          </a:stretch>
        </p:blipFill>
        <p:spPr>
          <a:xfrm>
            <a:off x="10291200" y="0"/>
            <a:ext cx="1900800" cy="1188000"/>
          </a:xfrm>
        </p:spPr>
      </p:pic>
      <p:pic>
        <p:nvPicPr>
          <p:cNvPr id="6" name="Content Placeholder 3">
            <a:extLst>
              <a:ext uri="{FF2B5EF4-FFF2-40B4-BE49-F238E27FC236}">
                <a16:creationId xmlns:a16="http://schemas.microsoft.com/office/drawing/2014/main" id="{D47433A5-7BFB-4584-8A68-A7BE05135CDC}"/>
              </a:ext>
            </a:extLst>
          </p:cNvPr>
          <p:cNvPicPr>
            <a:picLocks noChangeAspect="1"/>
          </p:cNvPicPr>
          <p:nvPr/>
        </p:nvPicPr>
        <p:blipFill rotWithShape="1">
          <a:blip r:embed="rId3"/>
          <a:srcRect l="3531" t="72613" r="86188" b="7060"/>
          <a:stretch/>
        </p:blipFill>
        <p:spPr>
          <a:xfrm>
            <a:off x="10990369" y="675069"/>
            <a:ext cx="502461" cy="475356"/>
          </a:xfrm>
          <a:prstGeom prst="ellipse">
            <a:avLst/>
          </a:prstGeom>
        </p:spPr>
      </p:pic>
      <p:sp>
        <p:nvSpPr>
          <p:cNvPr id="7" name="Rectangle 6">
            <a:extLst>
              <a:ext uri="{FF2B5EF4-FFF2-40B4-BE49-F238E27FC236}">
                <a16:creationId xmlns:a16="http://schemas.microsoft.com/office/drawing/2014/main" id="{349A3FB0-4D09-4083-9F3A-B051A5DAFFB2}"/>
              </a:ext>
            </a:extLst>
          </p:cNvPr>
          <p:cNvSpPr/>
          <p:nvPr/>
        </p:nvSpPr>
        <p:spPr>
          <a:xfrm>
            <a:off x="653143" y="1808946"/>
            <a:ext cx="10700657" cy="4062651"/>
          </a:xfrm>
          <a:prstGeom prst="rect">
            <a:avLst/>
          </a:prstGeom>
        </p:spPr>
        <p:txBody>
          <a:bodyPr wrap="square" lIns="91440" tIns="45720" rIns="91440" bIns="45720" anchor="t">
            <a:spAutoFit/>
          </a:bodyPr>
          <a:lstStyle/>
          <a:p>
            <a:r>
              <a:rPr lang="en-US" dirty="0"/>
              <a:t>Relax | Whakatā is one of the </a:t>
            </a:r>
            <a:r>
              <a:rPr lang="en-US" b="1" dirty="0">
                <a:solidFill>
                  <a:srgbClr val="0563C2"/>
                </a:solidFill>
                <a:latin typeface="Calibri-Bold"/>
              </a:rPr>
              <a:t>Three Rs </a:t>
            </a:r>
            <a:r>
              <a:rPr lang="en-US" dirty="0"/>
              <a:t>that allow you to reduce things that trigger your stress response. Turning on our relaxation response puts a brake on the physical changes in our body, produced by the </a:t>
            </a:r>
            <a:r>
              <a:rPr lang="en-US" b="1" dirty="0">
                <a:solidFill>
                  <a:srgbClr val="0563C2"/>
                </a:solidFill>
                <a:latin typeface="Calibri-Bold"/>
              </a:rPr>
              <a:t>stress response</a:t>
            </a:r>
            <a:r>
              <a:rPr lang="en-US" dirty="0">
                <a:solidFill>
                  <a:srgbClr val="000000"/>
                </a:solidFill>
                <a:latin typeface="Calibri" panose="020F0502020204030204" pitchFamily="34" charset="0"/>
              </a:rPr>
              <a:t>.</a:t>
            </a:r>
          </a:p>
          <a:p>
            <a:endParaRPr lang="en-US" dirty="0">
              <a:solidFill>
                <a:srgbClr val="000000"/>
              </a:solidFill>
              <a:latin typeface="Calibri" panose="020F0502020204030204" pitchFamily="34" charset="0"/>
            </a:endParaRPr>
          </a:p>
          <a:p>
            <a:r>
              <a:rPr lang="en-US" dirty="0">
                <a:solidFill>
                  <a:srgbClr val="164170"/>
                </a:solidFill>
                <a:latin typeface="Calibri" panose="020F0502020204030204" pitchFamily="34" charset="0"/>
              </a:rPr>
              <a:t>What has worked for you in the past?  </a:t>
            </a:r>
          </a:p>
          <a:p>
            <a:endParaRPr lang="en-US" dirty="0">
              <a:solidFill>
                <a:srgbClr val="000000"/>
              </a:solidFill>
              <a:latin typeface="Calibri" panose="020F0502020204030204" pitchFamily="34" charset="0"/>
            </a:endParaRPr>
          </a:p>
          <a:p>
            <a:r>
              <a:rPr lang="en-US" dirty="0"/>
              <a:t>Switching on your relaxation response helps focus your mind on thoughts or actions that feel good – interrupting stressful thoughts and feelings. This worksheet introduces breathing and muscle techniques that have been shown to be particularly helpful for relaxation.</a:t>
            </a:r>
          </a:p>
          <a:p>
            <a:endParaRPr lang="en-US" dirty="0"/>
          </a:p>
          <a:p>
            <a:pPr marL="285750" indent="-285750">
              <a:buFont typeface="Arial" panose="020B0604020202020204" pitchFamily="34" charset="0"/>
              <a:buChar char="•"/>
            </a:pPr>
            <a:r>
              <a:rPr lang="en-NZ" sz="2400" b="1" dirty="0"/>
              <a:t>Basic deep breathing</a:t>
            </a:r>
          </a:p>
          <a:p>
            <a:pPr marL="285750" indent="-285750">
              <a:buFont typeface="Arial" panose="020B0604020202020204" pitchFamily="34" charset="0"/>
              <a:buChar char="•"/>
            </a:pPr>
            <a:r>
              <a:rPr lang="en-NZ" sz="2400" b="1" dirty="0"/>
              <a:t>Guided breathing</a:t>
            </a:r>
          </a:p>
          <a:p>
            <a:pPr marL="285750" indent="-285750">
              <a:buFont typeface="Arial" panose="020B0604020202020204" pitchFamily="34" charset="0"/>
              <a:buChar char="•"/>
            </a:pPr>
            <a:r>
              <a:rPr lang="en-NZ" sz="2400" b="1" dirty="0"/>
              <a:t>Progressive muscle relaxation</a:t>
            </a:r>
          </a:p>
          <a:p>
            <a:r>
              <a:rPr lang="en-NZ" sz="2400" b="1" dirty="0">
                <a:solidFill>
                  <a:srgbClr val="85B3B3"/>
                </a:solidFill>
                <a:latin typeface="ArialRoundedMTPro-ExtraBold"/>
              </a:rPr>
              <a:t>Activity – </a:t>
            </a:r>
            <a:r>
              <a:rPr lang="en-US" dirty="0"/>
              <a:t>choose one of the three activities and follow the instructions to relax. </a:t>
            </a:r>
            <a:endParaRPr lang="en-NZ" dirty="0"/>
          </a:p>
        </p:txBody>
      </p:sp>
    </p:spTree>
    <p:extLst>
      <p:ext uri="{BB962C8B-B14F-4D97-AF65-F5344CB8AC3E}">
        <p14:creationId xmlns:p14="http://schemas.microsoft.com/office/powerpoint/2010/main" val="3774573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5F3B-2BD4-4304-9B56-D7FFEF0FE436}"/>
              </a:ext>
            </a:extLst>
          </p:cNvPr>
          <p:cNvSpPr>
            <a:spLocks noGrp="1"/>
          </p:cNvSpPr>
          <p:nvPr>
            <p:ph type="title"/>
          </p:nvPr>
        </p:nvSpPr>
        <p:spPr/>
        <p:txBody>
          <a:bodyPr/>
          <a:lstStyle/>
          <a:p>
            <a:r>
              <a:rPr lang="en-NZ" dirty="0"/>
              <a:t>Sleep</a:t>
            </a:r>
          </a:p>
        </p:txBody>
      </p:sp>
      <p:sp>
        <p:nvSpPr>
          <p:cNvPr id="3" name="Content Placeholder 2">
            <a:extLst>
              <a:ext uri="{FF2B5EF4-FFF2-40B4-BE49-F238E27FC236}">
                <a16:creationId xmlns:a16="http://schemas.microsoft.com/office/drawing/2014/main" id="{F3F337E2-B283-49A3-B125-E35E93F3EE23}"/>
              </a:ext>
            </a:extLst>
          </p:cNvPr>
          <p:cNvSpPr>
            <a:spLocks noGrp="1"/>
          </p:cNvSpPr>
          <p:nvPr>
            <p:ph idx="1"/>
          </p:nvPr>
        </p:nvSpPr>
        <p:spPr/>
        <p:txBody>
          <a:bodyPr vert="horz" lIns="91440" tIns="45720" rIns="91440" bIns="45720" rtlCol="0" anchor="t">
            <a:normAutofit fontScale="92500" lnSpcReduction="20000"/>
          </a:bodyPr>
          <a:lstStyle/>
          <a:p>
            <a:r>
              <a:rPr lang="en-NZ" dirty="0"/>
              <a:t>Get some morning sunlight to promote the production of melatonin</a:t>
            </a:r>
          </a:p>
          <a:p>
            <a:r>
              <a:rPr lang="en-NZ" dirty="0"/>
              <a:t>We should prepare to sleep, not try to sleep.  Trying to sleep turns on our stress response </a:t>
            </a:r>
          </a:p>
          <a:p>
            <a:r>
              <a:rPr lang="en-NZ" dirty="0"/>
              <a:t>Having a set bedtime signals to your body it is nearly sleep time</a:t>
            </a:r>
          </a:p>
          <a:p>
            <a:r>
              <a:rPr lang="en-NZ" dirty="0"/>
              <a:t>No caffeine after lunch and limit the consumption of alcohol</a:t>
            </a:r>
          </a:p>
          <a:p>
            <a:r>
              <a:rPr lang="en-NZ" dirty="0"/>
              <a:t>Turn off all screens including the TV at least an hour prior to bed</a:t>
            </a:r>
          </a:p>
          <a:p>
            <a:r>
              <a:rPr lang="en-NZ" dirty="0"/>
              <a:t>Do the dishes, tidy up, turn the lights down, pull the curtains, shower, hot drink, change your clothes etc </a:t>
            </a:r>
          </a:p>
          <a:p>
            <a:r>
              <a:rPr lang="en-NZ" dirty="0"/>
              <a:t>If you don’t drift off within 20-30 minutes, get up until you feel sleepy again. Keep the lights low and do something that is not stimulating your brain</a:t>
            </a:r>
          </a:p>
        </p:txBody>
      </p:sp>
      <p:pic>
        <p:nvPicPr>
          <p:cNvPr id="5" name="Picture 4" descr="Icon&#10;&#10;Description automatically generated">
            <a:extLst>
              <a:ext uri="{FF2B5EF4-FFF2-40B4-BE49-F238E27FC236}">
                <a16:creationId xmlns:a16="http://schemas.microsoft.com/office/drawing/2014/main" id="{6335D27C-70A0-46F9-9D6A-5938F1EBD3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64880" y="2810"/>
            <a:ext cx="2788920" cy="1687878"/>
          </a:xfrm>
          <a:prstGeom prst="rect">
            <a:avLst/>
          </a:prstGeom>
        </p:spPr>
      </p:pic>
    </p:spTree>
    <p:extLst>
      <p:ext uri="{BB962C8B-B14F-4D97-AF65-F5344CB8AC3E}">
        <p14:creationId xmlns:p14="http://schemas.microsoft.com/office/powerpoint/2010/main" val="44018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F83AD5-4A9F-4C2A-B175-AC95BB999715}"/>
              </a:ext>
            </a:extLst>
          </p:cNvPr>
          <p:cNvPicPr>
            <a:picLocks noGrp="1" noChangeAspect="1"/>
          </p:cNvPicPr>
          <p:nvPr>
            <p:ph idx="1"/>
          </p:nvPr>
        </p:nvPicPr>
        <p:blipFill>
          <a:blip r:embed="rId2"/>
          <a:stretch>
            <a:fillRect/>
          </a:stretch>
        </p:blipFill>
        <p:spPr>
          <a:xfrm>
            <a:off x="375670" y="494522"/>
            <a:ext cx="9800336" cy="5129051"/>
          </a:xfrm>
          <a:prstGeom prst="rect">
            <a:avLst/>
          </a:prstGeom>
        </p:spPr>
      </p:pic>
      <p:pic>
        <p:nvPicPr>
          <p:cNvPr id="9" name="Picture 8">
            <a:extLst>
              <a:ext uri="{FF2B5EF4-FFF2-40B4-BE49-F238E27FC236}">
                <a16:creationId xmlns:a16="http://schemas.microsoft.com/office/drawing/2014/main" id="{C697A55F-AA69-4F4E-A460-DF52CFFA5F98}"/>
              </a:ext>
            </a:extLst>
          </p:cNvPr>
          <p:cNvPicPr>
            <a:picLocks noChangeAspect="1"/>
          </p:cNvPicPr>
          <p:nvPr/>
        </p:nvPicPr>
        <p:blipFill>
          <a:blip r:embed="rId3"/>
          <a:stretch>
            <a:fillRect/>
          </a:stretch>
        </p:blipFill>
        <p:spPr>
          <a:xfrm>
            <a:off x="10291200" y="-23843"/>
            <a:ext cx="1900800" cy="1188000"/>
          </a:xfrm>
          <a:prstGeom prst="rect">
            <a:avLst/>
          </a:prstGeom>
        </p:spPr>
      </p:pic>
    </p:spTree>
    <p:extLst>
      <p:ext uri="{BB962C8B-B14F-4D97-AF65-F5344CB8AC3E}">
        <p14:creationId xmlns:p14="http://schemas.microsoft.com/office/powerpoint/2010/main" val="148686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B2A8-D1CB-40CC-8EEC-77CF51B65A3F}"/>
              </a:ext>
            </a:extLst>
          </p:cNvPr>
          <p:cNvSpPr>
            <a:spLocks noGrp="1"/>
          </p:cNvSpPr>
          <p:nvPr>
            <p:ph type="title"/>
          </p:nvPr>
        </p:nvSpPr>
        <p:spPr>
          <a:xfrm>
            <a:off x="838200" y="348311"/>
            <a:ext cx="10515600" cy="1325563"/>
          </a:xfrm>
        </p:spPr>
        <p:txBody>
          <a:bodyPr/>
          <a:lstStyle/>
          <a:p>
            <a:r>
              <a:rPr lang="en-NZ" b="1" dirty="0"/>
              <a:t>Getting help and advice</a:t>
            </a:r>
            <a:endParaRPr lang="en-NZ" dirty="0"/>
          </a:p>
        </p:txBody>
      </p:sp>
      <p:pic>
        <p:nvPicPr>
          <p:cNvPr id="5" name="Content Placeholder 4">
            <a:extLst>
              <a:ext uri="{FF2B5EF4-FFF2-40B4-BE49-F238E27FC236}">
                <a16:creationId xmlns:a16="http://schemas.microsoft.com/office/drawing/2014/main" id="{8AE0F8A1-CFDC-4FA2-8996-CB2BB87435B2}"/>
              </a:ext>
            </a:extLst>
          </p:cNvPr>
          <p:cNvPicPr>
            <a:picLocks noGrp="1" noChangeAspect="1"/>
          </p:cNvPicPr>
          <p:nvPr>
            <p:ph idx="1"/>
          </p:nvPr>
        </p:nvPicPr>
        <p:blipFill>
          <a:blip r:embed="rId2"/>
          <a:stretch>
            <a:fillRect/>
          </a:stretch>
        </p:blipFill>
        <p:spPr>
          <a:xfrm>
            <a:off x="10291200" y="0"/>
            <a:ext cx="1900800" cy="1188000"/>
          </a:xfrm>
        </p:spPr>
      </p:pic>
      <p:sp>
        <p:nvSpPr>
          <p:cNvPr id="6" name="Rectangle 5">
            <a:extLst>
              <a:ext uri="{FF2B5EF4-FFF2-40B4-BE49-F238E27FC236}">
                <a16:creationId xmlns:a16="http://schemas.microsoft.com/office/drawing/2014/main" id="{E59F6CD7-C00C-433F-9071-1171090E036F}"/>
              </a:ext>
            </a:extLst>
          </p:cNvPr>
          <p:cNvSpPr/>
          <p:nvPr/>
        </p:nvSpPr>
        <p:spPr>
          <a:xfrm>
            <a:off x="838200" y="1449365"/>
            <a:ext cx="10515600" cy="4247317"/>
          </a:xfrm>
          <a:prstGeom prst="rect">
            <a:avLst/>
          </a:prstGeom>
        </p:spPr>
        <p:txBody>
          <a:bodyPr wrap="square" lIns="91440" tIns="45720" rIns="91440" bIns="45720" anchor="t">
            <a:spAutoFit/>
          </a:bodyPr>
          <a:lstStyle/>
          <a:p>
            <a:r>
              <a:rPr lang="en-US" dirty="0">
                <a:latin typeface="Calibri"/>
                <a:cs typeface="Calibri"/>
              </a:rPr>
              <a:t>There are a range of other resources to support mental wellbeing in the workplace and help people and workplaces minimise and manage stress. This fact sheet highlights where you can access further support for yourself or your people.</a:t>
            </a:r>
            <a:endParaRPr lang="en-US" dirty="0">
              <a:latin typeface="Calibri" panose="020F0502020204030204" pitchFamily="34" charset="0"/>
            </a:endParaRPr>
          </a:p>
          <a:p>
            <a:endParaRPr lang="en-US" dirty="0">
              <a:latin typeface="Calibri" panose="020F0502020204030204" pitchFamily="34" charset="0"/>
            </a:endParaRPr>
          </a:p>
          <a:p>
            <a:pPr marL="285750" indent="-285750">
              <a:buFont typeface="Arial" panose="020B0604020202020204" pitchFamily="34" charset="0"/>
              <a:buChar char="•"/>
            </a:pPr>
            <a:r>
              <a:rPr lang="en-NZ" b="1" dirty="0"/>
              <a:t>Workplace support and resources</a:t>
            </a:r>
            <a:endParaRPr lang="en-US" dirty="0">
              <a:latin typeface="Calibri" panose="020F0502020204030204" pitchFamily="34" charset="0"/>
            </a:endParaRPr>
          </a:p>
          <a:p>
            <a:endParaRPr lang="en-US" dirty="0">
              <a:latin typeface="Calibri" panose="020F0502020204030204" pitchFamily="34" charset="0"/>
            </a:endParaRPr>
          </a:p>
          <a:p>
            <a:pPr marL="285750" indent="-285750">
              <a:buFont typeface="Arial" panose="020B0604020202020204" pitchFamily="34" charset="0"/>
              <a:buChar char="•"/>
            </a:pPr>
            <a:r>
              <a:rPr lang="en-US" b="1" dirty="0"/>
              <a:t>Support to refuel your tank | Whakatipu ake noa</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Support to resolve causes of stress | Whakatika ngā raruraru</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Support to switch on the relaxation response | Whakatā tō waiora</a:t>
            </a:r>
          </a:p>
          <a:p>
            <a:endParaRPr lang="en-US" dirty="0"/>
          </a:p>
          <a:p>
            <a:pPr marL="285750" indent="-285750">
              <a:buFont typeface="Arial" panose="020B0604020202020204" pitchFamily="34" charset="0"/>
              <a:buChar char="•"/>
            </a:pPr>
            <a:r>
              <a:rPr lang="en-US" b="1" dirty="0"/>
              <a:t>P</a:t>
            </a:r>
            <a:r>
              <a:rPr lang="en-NZ" b="1" dirty="0"/>
              <a:t>hone support</a:t>
            </a:r>
          </a:p>
          <a:p>
            <a:endParaRPr lang="en-NZ" b="1" dirty="0"/>
          </a:p>
          <a:p>
            <a:pPr marL="285750" indent="-285750">
              <a:buFont typeface="Arial" panose="020B0604020202020204" pitchFamily="34" charset="0"/>
              <a:buChar char="•"/>
            </a:pPr>
            <a:r>
              <a:rPr lang="en-US" b="1" dirty="0"/>
              <a:t>Directories to find local services</a:t>
            </a:r>
            <a:endParaRPr lang="en-NZ" dirty="0"/>
          </a:p>
        </p:txBody>
      </p:sp>
      <p:pic>
        <p:nvPicPr>
          <p:cNvPr id="7" name="7BC39FB4-7F9D-4026-8591-F566F77AE676" descr="E94555FF-427C-4410-944F-F5B095C1A8D3">
            <a:extLst>
              <a:ext uri="{FF2B5EF4-FFF2-40B4-BE49-F238E27FC236}">
                <a16:creationId xmlns:a16="http://schemas.microsoft.com/office/drawing/2014/main" id="{14C981FD-C48A-4D38-940F-9E9A488A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51" y="4100981"/>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F2666FB-7EB1-47A3-A143-4DE7BFA55DB8" descr="2E8F221F-4D81-4240-A6C7-F92697676B18">
            <a:extLst>
              <a:ext uri="{FF2B5EF4-FFF2-40B4-BE49-F238E27FC236}">
                <a16:creationId xmlns:a16="http://schemas.microsoft.com/office/drawing/2014/main" id="{C79407AD-8DD7-4152-85A3-68DED4BC0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51" y="3560981"/>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CAC30CB-BE59-4E6C-83AF-FA87EE284671" descr="B4167163-0D29-4279-8126-05856D02B342">
            <a:extLst>
              <a:ext uri="{FF2B5EF4-FFF2-40B4-BE49-F238E27FC236}">
                <a16:creationId xmlns:a16="http://schemas.microsoft.com/office/drawing/2014/main" id="{810731B4-B4B3-470A-8B6A-1B7CA21E0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51" y="3006778"/>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158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6D5C-30CC-43A6-BA96-33521686B9CC}"/>
              </a:ext>
            </a:extLst>
          </p:cNvPr>
          <p:cNvSpPr>
            <a:spLocks noGrp="1"/>
          </p:cNvSpPr>
          <p:nvPr>
            <p:ph type="title"/>
          </p:nvPr>
        </p:nvSpPr>
        <p:spPr/>
        <p:txBody>
          <a:bodyPr/>
          <a:lstStyle/>
          <a:p>
            <a:r>
              <a:rPr lang="en-NZ" dirty="0">
                <a:latin typeface="Arial Rounded MT Bold"/>
              </a:rPr>
              <a:t>Mental Health Foundation </a:t>
            </a:r>
            <a:br>
              <a:rPr lang="en-NZ" dirty="0">
                <a:latin typeface="Arial Rounded MT Bold"/>
              </a:rPr>
            </a:br>
            <a:r>
              <a:rPr lang="en-NZ" dirty="0">
                <a:latin typeface="Arial Rounded MT Bold"/>
              </a:rPr>
              <a:t>Covid-19 resources</a:t>
            </a:r>
          </a:p>
        </p:txBody>
      </p:sp>
      <p:pic>
        <p:nvPicPr>
          <p:cNvPr id="5" name="Content Placeholder 4" descr="Graphical user interface, text, application&#10;&#10;Description automatically generated">
            <a:extLst>
              <a:ext uri="{FF2B5EF4-FFF2-40B4-BE49-F238E27FC236}">
                <a16:creationId xmlns:a16="http://schemas.microsoft.com/office/drawing/2014/main" id="{FD51CB71-5351-4C75-A5B3-740F40E252B7}"/>
              </a:ext>
            </a:extLst>
          </p:cNvPr>
          <p:cNvPicPr>
            <a:picLocks noGrp="1" noChangeAspect="1"/>
          </p:cNvPicPr>
          <p:nvPr>
            <p:ph idx="1"/>
          </p:nvPr>
        </p:nvPicPr>
        <p:blipFill>
          <a:blip r:embed="rId2"/>
          <a:stretch>
            <a:fillRect/>
          </a:stretch>
        </p:blipFill>
        <p:spPr>
          <a:xfrm>
            <a:off x="4353454" y="1826149"/>
            <a:ext cx="3591703" cy="3801009"/>
          </a:xfrm>
        </p:spPr>
      </p:pic>
      <p:sp>
        <p:nvSpPr>
          <p:cNvPr id="9" name="TextBox 8">
            <a:extLst>
              <a:ext uri="{FF2B5EF4-FFF2-40B4-BE49-F238E27FC236}">
                <a16:creationId xmlns:a16="http://schemas.microsoft.com/office/drawing/2014/main" id="{F431F62F-B271-46BF-B9AA-CB56742323C0}"/>
              </a:ext>
            </a:extLst>
          </p:cNvPr>
          <p:cNvSpPr txBox="1"/>
          <p:nvPr/>
        </p:nvSpPr>
        <p:spPr>
          <a:xfrm>
            <a:off x="571501" y="3203596"/>
            <a:ext cx="10010774" cy="2903060"/>
          </a:xfrm>
          <a:prstGeom prst="rect">
            <a:avLst/>
          </a:prstGeom>
          <a:noFill/>
        </p:spPr>
        <p:txBody>
          <a:bodyPr wrap="square">
            <a:spAutoFit/>
          </a:bodyPr>
          <a:lstStyle/>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r>
              <a:rPr lang="en-NZ" dirty="0"/>
              <a:t>https://mentalhealth.org.nz/search?query=covid</a:t>
            </a:r>
          </a:p>
        </p:txBody>
      </p:sp>
    </p:spTree>
    <p:extLst>
      <p:ext uri="{BB962C8B-B14F-4D97-AF65-F5344CB8AC3E}">
        <p14:creationId xmlns:p14="http://schemas.microsoft.com/office/powerpoint/2010/main" val="3608279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ACA6D4-8175-4271-B497-AE971663E4EC}"/>
              </a:ext>
            </a:extLst>
          </p:cNvPr>
          <p:cNvPicPr>
            <a:picLocks noChangeAspect="1"/>
          </p:cNvPicPr>
          <p:nvPr/>
        </p:nvPicPr>
        <p:blipFill>
          <a:blip r:embed="rId3"/>
          <a:stretch>
            <a:fillRect/>
          </a:stretch>
        </p:blipFill>
        <p:spPr>
          <a:xfrm>
            <a:off x="1283739" y="349858"/>
            <a:ext cx="4305901" cy="5725324"/>
          </a:xfrm>
          <a:prstGeom prst="rect">
            <a:avLst/>
          </a:prstGeom>
        </p:spPr>
      </p:pic>
      <p:pic>
        <p:nvPicPr>
          <p:cNvPr id="16" name="Picture 15">
            <a:extLst>
              <a:ext uri="{FF2B5EF4-FFF2-40B4-BE49-F238E27FC236}">
                <a16:creationId xmlns:a16="http://schemas.microsoft.com/office/drawing/2014/main" id="{FF2C1E23-7B77-409F-8B95-1AB9096DEA31}"/>
              </a:ext>
            </a:extLst>
          </p:cNvPr>
          <p:cNvPicPr>
            <a:picLocks noChangeAspect="1"/>
          </p:cNvPicPr>
          <p:nvPr/>
        </p:nvPicPr>
        <p:blipFill>
          <a:blip r:embed="rId4"/>
          <a:stretch>
            <a:fillRect/>
          </a:stretch>
        </p:blipFill>
        <p:spPr>
          <a:xfrm>
            <a:off x="1492431" y="1602569"/>
            <a:ext cx="1237595" cy="4017612"/>
          </a:xfrm>
          <a:prstGeom prst="rect">
            <a:avLst/>
          </a:prstGeom>
        </p:spPr>
      </p:pic>
      <p:pic>
        <p:nvPicPr>
          <p:cNvPr id="17" name="Picture 16">
            <a:extLst>
              <a:ext uri="{FF2B5EF4-FFF2-40B4-BE49-F238E27FC236}">
                <a16:creationId xmlns:a16="http://schemas.microsoft.com/office/drawing/2014/main" id="{CC11D856-A3AA-44EB-B98B-8731AFFF3E96}"/>
              </a:ext>
            </a:extLst>
          </p:cNvPr>
          <p:cNvPicPr>
            <a:picLocks noChangeAspect="1"/>
          </p:cNvPicPr>
          <p:nvPr/>
        </p:nvPicPr>
        <p:blipFill>
          <a:blip r:embed="rId5"/>
          <a:stretch>
            <a:fillRect/>
          </a:stretch>
        </p:blipFill>
        <p:spPr>
          <a:xfrm>
            <a:off x="5877920" y="349858"/>
            <a:ext cx="4496427" cy="1371791"/>
          </a:xfrm>
          <a:prstGeom prst="rect">
            <a:avLst/>
          </a:prstGeom>
        </p:spPr>
      </p:pic>
      <p:pic>
        <p:nvPicPr>
          <p:cNvPr id="18" name="Picture 17">
            <a:extLst>
              <a:ext uri="{FF2B5EF4-FFF2-40B4-BE49-F238E27FC236}">
                <a16:creationId xmlns:a16="http://schemas.microsoft.com/office/drawing/2014/main" id="{58DE65E9-0B30-491E-BA8E-0E8AE3CD5647}"/>
              </a:ext>
            </a:extLst>
          </p:cNvPr>
          <p:cNvPicPr>
            <a:picLocks noChangeAspect="1"/>
          </p:cNvPicPr>
          <p:nvPr/>
        </p:nvPicPr>
        <p:blipFill>
          <a:blip r:embed="rId6"/>
          <a:stretch>
            <a:fillRect/>
          </a:stretch>
        </p:blipFill>
        <p:spPr>
          <a:xfrm>
            <a:off x="5896974" y="1808861"/>
            <a:ext cx="4496427" cy="1371791"/>
          </a:xfrm>
          <a:prstGeom prst="rect">
            <a:avLst/>
          </a:prstGeom>
        </p:spPr>
      </p:pic>
      <p:pic>
        <p:nvPicPr>
          <p:cNvPr id="19" name="Picture 18">
            <a:extLst>
              <a:ext uri="{FF2B5EF4-FFF2-40B4-BE49-F238E27FC236}">
                <a16:creationId xmlns:a16="http://schemas.microsoft.com/office/drawing/2014/main" id="{59FC3702-3B2D-4290-BA77-F622AAEBAE54}"/>
              </a:ext>
            </a:extLst>
          </p:cNvPr>
          <p:cNvPicPr>
            <a:picLocks noChangeAspect="1"/>
          </p:cNvPicPr>
          <p:nvPr/>
        </p:nvPicPr>
        <p:blipFill>
          <a:blip r:embed="rId7"/>
          <a:stretch>
            <a:fillRect/>
          </a:stretch>
        </p:blipFill>
        <p:spPr>
          <a:xfrm>
            <a:off x="5896974" y="3267865"/>
            <a:ext cx="4534533" cy="1371791"/>
          </a:xfrm>
          <a:prstGeom prst="rect">
            <a:avLst/>
          </a:prstGeom>
        </p:spPr>
      </p:pic>
      <p:pic>
        <p:nvPicPr>
          <p:cNvPr id="20" name="Picture 19">
            <a:extLst>
              <a:ext uri="{FF2B5EF4-FFF2-40B4-BE49-F238E27FC236}">
                <a16:creationId xmlns:a16="http://schemas.microsoft.com/office/drawing/2014/main" id="{E2721F5D-FA12-4EBB-B8F3-8F1B88276898}"/>
              </a:ext>
            </a:extLst>
          </p:cNvPr>
          <p:cNvPicPr>
            <a:picLocks noChangeAspect="1"/>
          </p:cNvPicPr>
          <p:nvPr/>
        </p:nvPicPr>
        <p:blipFill>
          <a:blip r:embed="rId8"/>
          <a:stretch>
            <a:fillRect/>
          </a:stretch>
        </p:blipFill>
        <p:spPr>
          <a:xfrm>
            <a:off x="5877922" y="4726869"/>
            <a:ext cx="4496427" cy="1371791"/>
          </a:xfrm>
          <a:prstGeom prst="rect">
            <a:avLst/>
          </a:prstGeom>
        </p:spPr>
      </p:pic>
    </p:spTree>
    <p:extLst>
      <p:ext uri="{BB962C8B-B14F-4D97-AF65-F5344CB8AC3E}">
        <p14:creationId xmlns:p14="http://schemas.microsoft.com/office/powerpoint/2010/main" val="1238871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71" y="5629729"/>
            <a:ext cx="3403600" cy="584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9" y="566057"/>
            <a:ext cx="5727700" cy="257175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33388"/>
          <a:stretch/>
        </p:blipFill>
        <p:spPr>
          <a:xfrm>
            <a:off x="5350329" y="0"/>
            <a:ext cx="6841671" cy="6858000"/>
          </a:xfrm>
          <a:prstGeom prst="rect">
            <a:avLst/>
          </a:prstGeom>
        </p:spPr>
      </p:pic>
    </p:spTree>
    <p:extLst>
      <p:ext uri="{BB962C8B-B14F-4D97-AF65-F5344CB8AC3E}">
        <p14:creationId xmlns:p14="http://schemas.microsoft.com/office/powerpoint/2010/main" val="141062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955A-3293-4DFA-ACBB-F39A5324FE5C}"/>
              </a:ext>
            </a:extLst>
          </p:cNvPr>
          <p:cNvSpPr>
            <a:spLocks noGrp="1"/>
          </p:cNvSpPr>
          <p:nvPr>
            <p:ph type="title"/>
          </p:nvPr>
        </p:nvSpPr>
        <p:spPr/>
        <p:txBody>
          <a:bodyPr/>
          <a:lstStyle/>
          <a:p>
            <a:r>
              <a:rPr lang="en-US" dirty="0"/>
              <a:t>This resource will help you</a:t>
            </a:r>
            <a:endParaRPr lang="en-NZ" dirty="0"/>
          </a:p>
        </p:txBody>
      </p:sp>
      <p:pic>
        <p:nvPicPr>
          <p:cNvPr id="5" name="Picture 4">
            <a:extLst>
              <a:ext uri="{FF2B5EF4-FFF2-40B4-BE49-F238E27FC236}">
                <a16:creationId xmlns:a16="http://schemas.microsoft.com/office/drawing/2014/main" id="{F03F5EBB-8111-456A-98BA-0C95AA66427A}"/>
              </a:ext>
            </a:extLst>
          </p:cNvPr>
          <p:cNvPicPr>
            <a:picLocks noChangeAspect="1"/>
          </p:cNvPicPr>
          <p:nvPr/>
        </p:nvPicPr>
        <p:blipFill>
          <a:blip r:embed="rId2"/>
          <a:stretch>
            <a:fillRect/>
          </a:stretch>
        </p:blipFill>
        <p:spPr>
          <a:xfrm>
            <a:off x="10291200" y="-23843"/>
            <a:ext cx="1900800" cy="1188000"/>
          </a:xfrm>
          <a:prstGeom prst="rect">
            <a:avLst/>
          </a:prstGeom>
        </p:spPr>
      </p:pic>
      <p:pic>
        <p:nvPicPr>
          <p:cNvPr id="9" name="Picture 9" descr="A picture containing text, businesscard&#10;&#10;Description automatically generated">
            <a:extLst>
              <a:ext uri="{FF2B5EF4-FFF2-40B4-BE49-F238E27FC236}">
                <a16:creationId xmlns:a16="http://schemas.microsoft.com/office/drawing/2014/main" id="{A91E9BDE-9ACF-4483-AD3A-7A72B1091315}"/>
              </a:ext>
            </a:extLst>
          </p:cNvPr>
          <p:cNvPicPr>
            <a:picLocks noChangeAspect="1"/>
          </p:cNvPicPr>
          <p:nvPr/>
        </p:nvPicPr>
        <p:blipFill>
          <a:blip r:embed="rId3"/>
          <a:stretch>
            <a:fillRect/>
          </a:stretch>
        </p:blipFill>
        <p:spPr>
          <a:xfrm>
            <a:off x="714829" y="2188333"/>
            <a:ext cx="10762342" cy="2481334"/>
          </a:xfrm>
          <a:prstGeom prst="rect">
            <a:avLst/>
          </a:prstGeom>
        </p:spPr>
      </p:pic>
    </p:spTree>
    <p:extLst>
      <p:ext uri="{BB962C8B-B14F-4D97-AF65-F5344CB8AC3E}">
        <p14:creationId xmlns:p14="http://schemas.microsoft.com/office/powerpoint/2010/main" val="239125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CE1C-8D29-4647-BDC1-C932247C6EAC}"/>
              </a:ext>
            </a:extLst>
          </p:cNvPr>
          <p:cNvSpPr>
            <a:spLocks noGrp="1"/>
          </p:cNvSpPr>
          <p:nvPr>
            <p:ph type="title"/>
          </p:nvPr>
        </p:nvSpPr>
        <p:spPr/>
        <p:txBody>
          <a:bodyPr/>
          <a:lstStyle/>
          <a:p>
            <a:r>
              <a:rPr lang="en-US" dirty="0"/>
              <a:t>What the presentation covers</a:t>
            </a:r>
            <a:endParaRPr lang="en-NZ" dirty="0"/>
          </a:p>
        </p:txBody>
      </p:sp>
      <p:pic>
        <p:nvPicPr>
          <p:cNvPr id="4" name="Content Placeholder 3">
            <a:extLst>
              <a:ext uri="{FF2B5EF4-FFF2-40B4-BE49-F238E27FC236}">
                <a16:creationId xmlns:a16="http://schemas.microsoft.com/office/drawing/2014/main" id="{9A0603D2-E4ED-4AFC-9C81-8F79A57067E5}"/>
              </a:ext>
            </a:extLst>
          </p:cNvPr>
          <p:cNvPicPr>
            <a:picLocks noGrp="1" noChangeAspect="1"/>
          </p:cNvPicPr>
          <p:nvPr>
            <p:ph idx="1"/>
          </p:nvPr>
        </p:nvPicPr>
        <p:blipFill>
          <a:blip r:embed="rId2"/>
          <a:stretch>
            <a:fillRect/>
          </a:stretch>
        </p:blipFill>
        <p:spPr>
          <a:xfrm>
            <a:off x="301771" y="1690688"/>
            <a:ext cx="11588457" cy="3406192"/>
          </a:xfrm>
          <a:prstGeom prst="rect">
            <a:avLst/>
          </a:prstGeom>
        </p:spPr>
      </p:pic>
      <p:pic>
        <p:nvPicPr>
          <p:cNvPr id="5" name="Picture 4">
            <a:extLst>
              <a:ext uri="{FF2B5EF4-FFF2-40B4-BE49-F238E27FC236}">
                <a16:creationId xmlns:a16="http://schemas.microsoft.com/office/drawing/2014/main" id="{BA4F6285-69CD-402E-ACB8-B2506B7EBE37}"/>
              </a:ext>
            </a:extLst>
          </p:cNvPr>
          <p:cNvPicPr>
            <a:picLocks noChangeAspect="1"/>
          </p:cNvPicPr>
          <p:nvPr/>
        </p:nvPicPr>
        <p:blipFill>
          <a:blip r:embed="rId3"/>
          <a:stretch>
            <a:fillRect/>
          </a:stretch>
        </p:blipFill>
        <p:spPr>
          <a:xfrm>
            <a:off x="10291200" y="-23843"/>
            <a:ext cx="1900800" cy="1188000"/>
          </a:xfrm>
          <a:prstGeom prst="rect">
            <a:avLst/>
          </a:prstGeom>
        </p:spPr>
      </p:pic>
    </p:spTree>
    <p:extLst>
      <p:ext uri="{BB962C8B-B14F-4D97-AF65-F5344CB8AC3E}">
        <p14:creationId xmlns:p14="http://schemas.microsoft.com/office/powerpoint/2010/main" val="288353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80EE-1AA9-45AB-909C-46A5FB56A19A}"/>
              </a:ext>
            </a:extLst>
          </p:cNvPr>
          <p:cNvSpPr>
            <a:spLocks noGrp="1"/>
          </p:cNvSpPr>
          <p:nvPr>
            <p:ph type="title"/>
          </p:nvPr>
        </p:nvSpPr>
        <p:spPr/>
        <p:txBody>
          <a:bodyPr/>
          <a:lstStyle/>
          <a:p>
            <a:r>
              <a:rPr lang="en-NZ" b="1" dirty="0"/>
              <a:t>Stress and productivity at work</a:t>
            </a:r>
            <a:endParaRPr lang="en-NZ" dirty="0"/>
          </a:p>
        </p:txBody>
      </p:sp>
      <p:sp>
        <p:nvSpPr>
          <p:cNvPr id="3" name="Content Placeholder 2">
            <a:extLst>
              <a:ext uri="{FF2B5EF4-FFF2-40B4-BE49-F238E27FC236}">
                <a16:creationId xmlns:a16="http://schemas.microsoft.com/office/drawing/2014/main" id="{490C1C94-56D2-4F36-9A69-BBF62742F826}"/>
              </a:ext>
            </a:extLst>
          </p:cNvPr>
          <p:cNvSpPr>
            <a:spLocks noGrp="1"/>
          </p:cNvSpPr>
          <p:nvPr>
            <p:ph idx="1"/>
          </p:nvPr>
        </p:nvSpPr>
        <p:spPr>
          <a:xfrm>
            <a:off x="838200" y="5895099"/>
            <a:ext cx="10515600" cy="510397"/>
          </a:xfrm>
        </p:spPr>
        <p:txBody>
          <a:bodyPr>
            <a:normAutofit/>
          </a:bodyPr>
          <a:lstStyle/>
          <a:p>
            <a:pPr marL="0" indent="0">
              <a:buNone/>
            </a:pPr>
            <a:r>
              <a:rPr lang="en-US" sz="1200" dirty="0"/>
              <a:t>Karmakar, R. (2017). Guidelines for stress management. </a:t>
            </a:r>
            <a:r>
              <a:rPr lang="en-US" sz="1200" i="1" dirty="0"/>
              <a:t>Psychology and Behavioral Science </a:t>
            </a:r>
            <a:r>
              <a:rPr lang="fr-FR" sz="1200" i="1" dirty="0"/>
              <a:t>International Journal, </a:t>
            </a:r>
            <a:r>
              <a:rPr lang="fr-FR" sz="1200" dirty="0"/>
              <a:t>3(2): 555607. DOI: 10.19080/PBSIJ.2017.03.555607.</a:t>
            </a:r>
            <a:endParaRPr lang="en-NZ" sz="1200" dirty="0"/>
          </a:p>
        </p:txBody>
      </p:sp>
      <p:pic>
        <p:nvPicPr>
          <p:cNvPr id="4" name="Picture 3">
            <a:extLst>
              <a:ext uri="{FF2B5EF4-FFF2-40B4-BE49-F238E27FC236}">
                <a16:creationId xmlns:a16="http://schemas.microsoft.com/office/drawing/2014/main" id="{44FE01FA-B0BD-4373-934D-EA4E40957854}"/>
              </a:ext>
            </a:extLst>
          </p:cNvPr>
          <p:cNvPicPr>
            <a:picLocks noChangeAspect="1"/>
          </p:cNvPicPr>
          <p:nvPr/>
        </p:nvPicPr>
        <p:blipFill>
          <a:blip r:embed="rId2"/>
          <a:stretch>
            <a:fillRect/>
          </a:stretch>
        </p:blipFill>
        <p:spPr>
          <a:xfrm>
            <a:off x="2600325" y="2083156"/>
            <a:ext cx="6991350" cy="3419475"/>
          </a:xfrm>
          <a:prstGeom prst="rect">
            <a:avLst/>
          </a:prstGeom>
        </p:spPr>
      </p:pic>
      <p:pic>
        <p:nvPicPr>
          <p:cNvPr id="6" name="Picture 5">
            <a:extLst>
              <a:ext uri="{FF2B5EF4-FFF2-40B4-BE49-F238E27FC236}">
                <a16:creationId xmlns:a16="http://schemas.microsoft.com/office/drawing/2014/main" id="{43021B58-E6D5-4E9D-9E46-472F6AEEB68E}"/>
              </a:ext>
            </a:extLst>
          </p:cNvPr>
          <p:cNvPicPr>
            <a:picLocks noChangeAspect="1"/>
          </p:cNvPicPr>
          <p:nvPr/>
        </p:nvPicPr>
        <p:blipFill>
          <a:blip r:embed="rId3"/>
          <a:stretch>
            <a:fillRect/>
          </a:stretch>
        </p:blipFill>
        <p:spPr>
          <a:xfrm>
            <a:off x="10291665" y="0"/>
            <a:ext cx="1900335" cy="1187709"/>
          </a:xfrm>
          <a:prstGeom prst="rect">
            <a:avLst/>
          </a:prstGeom>
        </p:spPr>
      </p:pic>
    </p:spTree>
    <p:extLst>
      <p:ext uri="{BB962C8B-B14F-4D97-AF65-F5344CB8AC3E}">
        <p14:creationId xmlns:p14="http://schemas.microsoft.com/office/powerpoint/2010/main" val="331837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the hand on the face&#10;&#10;Description automatically generated with low confidence">
            <a:extLst>
              <a:ext uri="{FF2B5EF4-FFF2-40B4-BE49-F238E27FC236}">
                <a16:creationId xmlns:a16="http://schemas.microsoft.com/office/drawing/2014/main" id="{5628584A-8BEC-4BEF-A790-B5C4DD9E59C5}"/>
              </a:ext>
            </a:extLst>
          </p:cNvPr>
          <p:cNvPicPr>
            <a:picLocks noChangeAspect="1"/>
          </p:cNvPicPr>
          <p:nvPr/>
        </p:nvPicPr>
        <p:blipFill>
          <a:blip r:embed="rId2"/>
          <a:stretch>
            <a:fillRect/>
          </a:stretch>
        </p:blipFill>
        <p:spPr>
          <a:xfrm>
            <a:off x="1074966" y="523875"/>
            <a:ext cx="10042067" cy="5648005"/>
          </a:xfrm>
          <a:prstGeom prst="rect">
            <a:avLst/>
          </a:prstGeom>
        </p:spPr>
      </p:pic>
    </p:spTree>
    <p:extLst>
      <p:ext uri="{BB962C8B-B14F-4D97-AF65-F5344CB8AC3E}">
        <p14:creationId xmlns:p14="http://schemas.microsoft.com/office/powerpoint/2010/main" val="295872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2596462-8569-49BA-8806-62158B89ECBC}"/>
              </a:ext>
            </a:extLst>
          </p:cNvPr>
          <p:cNvPicPr>
            <a:picLocks noChangeAspect="1"/>
          </p:cNvPicPr>
          <p:nvPr/>
        </p:nvPicPr>
        <p:blipFill rotWithShape="1">
          <a:blip r:embed="rId2"/>
          <a:srcRect r="1" b="8177"/>
          <a:stretch/>
        </p:blipFill>
        <p:spPr>
          <a:xfrm>
            <a:off x="120650" y="68263"/>
            <a:ext cx="11950700" cy="6145212"/>
          </a:xfrm>
          <a:prstGeom prst="rect">
            <a:avLst/>
          </a:prstGeom>
          <a:noFill/>
        </p:spPr>
      </p:pic>
    </p:spTree>
    <p:extLst>
      <p:ext uri="{BB962C8B-B14F-4D97-AF65-F5344CB8AC3E}">
        <p14:creationId xmlns:p14="http://schemas.microsoft.com/office/powerpoint/2010/main" val="1254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79DE525F-B7C3-40CB-8A28-C798785D68D0}"/>
              </a:ext>
            </a:extLst>
          </p:cNvPr>
          <p:cNvPicPr>
            <a:picLocks noChangeAspect="1"/>
          </p:cNvPicPr>
          <p:nvPr/>
        </p:nvPicPr>
        <p:blipFill>
          <a:blip r:embed="rId2"/>
          <a:stretch>
            <a:fillRect/>
          </a:stretch>
        </p:blipFill>
        <p:spPr>
          <a:xfrm>
            <a:off x="509443" y="68263"/>
            <a:ext cx="11173113" cy="6145212"/>
          </a:xfrm>
          <a:prstGeom prst="rect">
            <a:avLst/>
          </a:prstGeom>
          <a:noFill/>
        </p:spPr>
      </p:pic>
    </p:spTree>
    <p:extLst>
      <p:ext uri="{BB962C8B-B14F-4D97-AF65-F5344CB8AC3E}">
        <p14:creationId xmlns:p14="http://schemas.microsoft.com/office/powerpoint/2010/main" val="427977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80EE-1AA9-45AB-909C-46A5FB56A19A}"/>
              </a:ext>
            </a:extLst>
          </p:cNvPr>
          <p:cNvSpPr>
            <a:spLocks noGrp="1"/>
          </p:cNvSpPr>
          <p:nvPr>
            <p:ph type="title"/>
          </p:nvPr>
        </p:nvSpPr>
        <p:spPr/>
        <p:txBody>
          <a:bodyPr/>
          <a:lstStyle/>
          <a:p>
            <a:r>
              <a:rPr lang="en-US" b="1" dirty="0"/>
              <a:t>Signs for stress at work</a:t>
            </a:r>
            <a:endParaRPr lang="en-NZ" dirty="0"/>
          </a:p>
        </p:txBody>
      </p:sp>
      <p:pic>
        <p:nvPicPr>
          <p:cNvPr id="6" name="Picture 5">
            <a:extLst>
              <a:ext uri="{FF2B5EF4-FFF2-40B4-BE49-F238E27FC236}">
                <a16:creationId xmlns:a16="http://schemas.microsoft.com/office/drawing/2014/main" id="{43021B58-E6D5-4E9D-9E46-472F6AEEB68E}"/>
              </a:ext>
            </a:extLst>
          </p:cNvPr>
          <p:cNvPicPr>
            <a:picLocks noChangeAspect="1"/>
          </p:cNvPicPr>
          <p:nvPr/>
        </p:nvPicPr>
        <p:blipFill>
          <a:blip r:embed="rId2"/>
          <a:stretch>
            <a:fillRect/>
          </a:stretch>
        </p:blipFill>
        <p:spPr>
          <a:xfrm>
            <a:off x="10291665" y="0"/>
            <a:ext cx="1900335" cy="1187709"/>
          </a:xfrm>
          <a:prstGeom prst="rect">
            <a:avLst/>
          </a:prstGeom>
        </p:spPr>
      </p:pic>
      <p:grpSp>
        <p:nvGrpSpPr>
          <p:cNvPr id="14" name="Group 13">
            <a:extLst>
              <a:ext uri="{FF2B5EF4-FFF2-40B4-BE49-F238E27FC236}">
                <a16:creationId xmlns:a16="http://schemas.microsoft.com/office/drawing/2014/main" id="{F2BAE0D1-6DE9-4754-813D-7F8652E27EBA}"/>
              </a:ext>
            </a:extLst>
          </p:cNvPr>
          <p:cNvGrpSpPr/>
          <p:nvPr/>
        </p:nvGrpSpPr>
        <p:grpSpPr>
          <a:xfrm>
            <a:off x="2851192" y="1690688"/>
            <a:ext cx="6489615" cy="4259779"/>
            <a:chOff x="2146333" y="1552833"/>
            <a:chExt cx="6489615" cy="4259779"/>
          </a:xfrm>
        </p:grpSpPr>
        <p:pic>
          <p:nvPicPr>
            <p:cNvPr id="5" name="Picture 4">
              <a:extLst>
                <a:ext uri="{FF2B5EF4-FFF2-40B4-BE49-F238E27FC236}">
                  <a16:creationId xmlns:a16="http://schemas.microsoft.com/office/drawing/2014/main" id="{076A2250-EC2B-4024-B70D-0907BA016059}"/>
                </a:ext>
              </a:extLst>
            </p:cNvPr>
            <p:cNvPicPr>
              <a:picLocks noChangeAspect="1"/>
            </p:cNvPicPr>
            <p:nvPr/>
          </p:nvPicPr>
          <p:blipFill rotWithShape="1">
            <a:blip r:embed="rId3"/>
            <a:srcRect r="73700" b="52826"/>
            <a:stretch/>
          </p:blipFill>
          <p:spPr>
            <a:xfrm>
              <a:off x="2146333" y="1552833"/>
              <a:ext cx="1936675" cy="1980000"/>
            </a:xfrm>
            <a:prstGeom prst="rect">
              <a:avLst/>
            </a:prstGeom>
          </p:spPr>
        </p:pic>
        <p:pic>
          <p:nvPicPr>
            <p:cNvPr id="9" name="Picture 8">
              <a:extLst>
                <a:ext uri="{FF2B5EF4-FFF2-40B4-BE49-F238E27FC236}">
                  <a16:creationId xmlns:a16="http://schemas.microsoft.com/office/drawing/2014/main" id="{4081BCBB-7A07-4B5C-8952-879091D1299D}"/>
                </a:ext>
              </a:extLst>
            </p:cNvPr>
            <p:cNvPicPr>
              <a:picLocks noChangeAspect="1"/>
            </p:cNvPicPr>
            <p:nvPr/>
          </p:nvPicPr>
          <p:blipFill rotWithShape="1">
            <a:blip r:embed="rId3"/>
            <a:srcRect l="35471" r="38229" b="52826"/>
            <a:stretch/>
          </p:blipFill>
          <p:spPr>
            <a:xfrm>
              <a:off x="4422803" y="1552833"/>
              <a:ext cx="1936675" cy="1980000"/>
            </a:xfrm>
            <a:prstGeom prst="rect">
              <a:avLst/>
            </a:prstGeom>
          </p:spPr>
        </p:pic>
        <p:pic>
          <p:nvPicPr>
            <p:cNvPr id="10" name="Picture 9">
              <a:extLst>
                <a:ext uri="{FF2B5EF4-FFF2-40B4-BE49-F238E27FC236}">
                  <a16:creationId xmlns:a16="http://schemas.microsoft.com/office/drawing/2014/main" id="{01C30AF6-6893-4C74-B18E-54F6CEB2C30C}"/>
                </a:ext>
              </a:extLst>
            </p:cNvPr>
            <p:cNvPicPr>
              <a:picLocks noChangeAspect="1"/>
            </p:cNvPicPr>
            <p:nvPr/>
          </p:nvPicPr>
          <p:blipFill rotWithShape="1">
            <a:blip r:embed="rId3"/>
            <a:srcRect l="73700" b="52826"/>
            <a:stretch/>
          </p:blipFill>
          <p:spPr>
            <a:xfrm>
              <a:off x="6699273" y="1552833"/>
              <a:ext cx="1936675" cy="1980000"/>
            </a:xfrm>
            <a:prstGeom prst="rect">
              <a:avLst/>
            </a:prstGeom>
          </p:spPr>
        </p:pic>
        <p:pic>
          <p:nvPicPr>
            <p:cNvPr id="11" name="Picture 10">
              <a:extLst>
                <a:ext uri="{FF2B5EF4-FFF2-40B4-BE49-F238E27FC236}">
                  <a16:creationId xmlns:a16="http://schemas.microsoft.com/office/drawing/2014/main" id="{7788B474-AD2E-4DE8-B21D-2A3FA86B0F69}"/>
                </a:ext>
              </a:extLst>
            </p:cNvPr>
            <p:cNvPicPr>
              <a:picLocks noChangeAspect="1"/>
            </p:cNvPicPr>
            <p:nvPr/>
          </p:nvPicPr>
          <p:blipFill rotWithShape="1">
            <a:blip r:embed="rId3"/>
            <a:srcRect t="52826" r="73700"/>
            <a:stretch/>
          </p:blipFill>
          <p:spPr>
            <a:xfrm>
              <a:off x="2146333" y="3832612"/>
              <a:ext cx="1936675" cy="1980000"/>
            </a:xfrm>
            <a:prstGeom prst="rect">
              <a:avLst/>
            </a:prstGeom>
          </p:spPr>
        </p:pic>
        <p:pic>
          <p:nvPicPr>
            <p:cNvPr id="12" name="Picture 11">
              <a:extLst>
                <a:ext uri="{FF2B5EF4-FFF2-40B4-BE49-F238E27FC236}">
                  <a16:creationId xmlns:a16="http://schemas.microsoft.com/office/drawing/2014/main" id="{0E6DF8AC-45F2-4025-A155-7BBE67920964}"/>
                </a:ext>
              </a:extLst>
            </p:cNvPr>
            <p:cNvPicPr>
              <a:picLocks noChangeAspect="1"/>
            </p:cNvPicPr>
            <p:nvPr/>
          </p:nvPicPr>
          <p:blipFill rotWithShape="1">
            <a:blip r:embed="rId3"/>
            <a:srcRect l="36850" t="51032" r="36850" b="1794"/>
            <a:stretch/>
          </p:blipFill>
          <p:spPr>
            <a:xfrm>
              <a:off x="4422803" y="3832612"/>
              <a:ext cx="1936675" cy="1980000"/>
            </a:xfrm>
            <a:prstGeom prst="rect">
              <a:avLst/>
            </a:prstGeom>
          </p:spPr>
        </p:pic>
        <p:pic>
          <p:nvPicPr>
            <p:cNvPr id="13" name="Picture 12">
              <a:extLst>
                <a:ext uri="{FF2B5EF4-FFF2-40B4-BE49-F238E27FC236}">
                  <a16:creationId xmlns:a16="http://schemas.microsoft.com/office/drawing/2014/main" id="{E07D2ACE-7D82-4EAD-AA7B-70BAA1A65D2D}"/>
                </a:ext>
              </a:extLst>
            </p:cNvPr>
            <p:cNvPicPr>
              <a:picLocks noChangeAspect="1"/>
            </p:cNvPicPr>
            <p:nvPr/>
          </p:nvPicPr>
          <p:blipFill rotWithShape="1">
            <a:blip r:embed="rId3"/>
            <a:srcRect l="73700" t="52152" b="674"/>
            <a:stretch/>
          </p:blipFill>
          <p:spPr>
            <a:xfrm>
              <a:off x="6699273" y="3832612"/>
              <a:ext cx="1936675" cy="1980000"/>
            </a:xfrm>
            <a:prstGeom prst="rect">
              <a:avLst/>
            </a:prstGeom>
          </p:spPr>
        </p:pic>
      </p:grpSp>
    </p:spTree>
    <p:extLst>
      <p:ext uri="{BB962C8B-B14F-4D97-AF65-F5344CB8AC3E}">
        <p14:creationId xmlns:p14="http://schemas.microsoft.com/office/powerpoint/2010/main" val="3979644198"/>
      </p:ext>
    </p:extLst>
  </p:cSld>
  <p:clrMapOvr>
    <a:masterClrMapping/>
  </p:clrMapOvr>
</p:sld>
</file>

<file path=ppt/theme/theme1.xml><?xml version="1.0" encoding="utf-8"?>
<a:theme xmlns:a="http://schemas.openxmlformats.org/drawingml/2006/main" name="Office Theme">
  <a:themeElements>
    <a:clrScheme name="Working Well 1">
      <a:dk1>
        <a:srgbClr val="164170"/>
      </a:dk1>
      <a:lt1>
        <a:srgbClr val="FFFFFF"/>
      </a:lt1>
      <a:dk2>
        <a:srgbClr val="44546A"/>
      </a:dk2>
      <a:lt2>
        <a:srgbClr val="E7E6E6"/>
      </a:lt2>
      <a:accent1>
        <a:srgbClr val="B8E1D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ing Well presentation" id="{B785AE75-EF28-5E42-9868-387D273240F5}" vid="{8B42CE9D-0420-E347-80C8-1149E93F80E4}"/>
    </a:ext>
  </a:extLst>
</a:theme>
</file>

<file path=ppt/theme/theme2.xml><?xml version="1.0" encoding="utf-8"?>
<a:theme xmlns:a="http://schemas.openxmlformats.org/drawingml/2006/main" name="1_Office Theme">
  <a:themeElements>
    <a:clrScheme name="Working Well 1">
      <a:dk1>
        <a:srgbClr val="164170"/>
      </a:dk1>
      <a:lt1>
        <a:srgbClr val="FFFFFF"/>
      </a:lt1>
      <a:dk2>
        <a:srgbClr val="44546A"/>
      </a:dk2>
      <a:lt2>
        <a:srgbClr val="E7E6E6"/>
      </a:lt2>
      <a:accent1>
        <a:srgbClr val="B8E1D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ing Well presentation" id="{F0A2DE68-B483-4A82-8519-7375E52AC1CA}" vid="{51E7374D-9337-4882-BE92-8BBF930ADE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4FD6E4ED07F54582C79FFB8031B374" ma:contentTypeVersion="14" ma:contentTypeDescription="Create a new document." ma:contentTypeScope="" ma:versionID="a5327b4283ede7bc831df2ccb230777c">
  <xsd:schema xmlns:xsd="http://www.w3.org/2001/XMLSchema" xmlns:xs="http://www.w3.org/2001/XMLSchema" xmlns:p="http://schemas.microsoft.com/office/2006/metadata/properties" xmlns:ns2="2c42301b-c6dd-4269-91b9-17c9a1ee7006" xmlns:ns3="629fa9f3-65f0-4f99-94e6-4f6d9e273c92" targetNamespace="http://schemas.microsoft.com/office/2006/metadata/properties" ma:root="true" ma:fieldsID="6a78ba3be06574d201f0e8613206916c" ns2:_="" ns3:_="">
    <xsd:import namespace="2c42301b-c6dd-4269-91b9-17c9a1ee7006"/>
    <xsd:import namespace="629fa9f3-65f0-4f99-94e6-4f6d9e273c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ReadbyP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2301b-c6dd-4269-91b9-17c9a1ee7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adbyPA" ma:index="21" nillable="true" ma:displayName="Read by P&amp;A" ma:default="0" ma:format="Dropdown" ma:internalName="ReadbyP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29fa9f3-65f0-4f99-94e6-4f6d9e273c9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byPA xmlns="2c42301b-c6dd-4269-91b9-17c9a1ee7006">false</ReadbyPA>
  </documentManagement>
</p:properties>
</file>

<file path=customXml/itemProps1.xml><?xml version="1.0" encoding="utf-8"?>
<ds:datastoreItem xmlns:ds="http://schemas.openxmlformats.org/officeDocument/2006/customXml" ds:itemID="{C71905CC-6BB8-4DCA-B27D-B7099E385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2301b-c6dd-4269-91b9-17c9a1ee7006"/>
    <ds:schemaRef ds:uri="629fa9f3-65f0-4f99-94e6-4f6d9e273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000FE-8338-4E44-B241-4F64F1668D03}">
  <ds:schemaRefs>
    <ds:schemaRef ds:uri="http://schemas.microsoft.com/sharepoint/v3/contenttype/forms"/>
  </ds:schemaRefs>
</ds:datastoreItem>
</file>

<file path=customXml/itemProps3.xml><?xml version="1.0" encoding="utf-8"?>
<ds:datastoreItem xmlns:ds="http://schemas.openxmlformats.org/officeDocument/2006/customXml" ds:itemID="{8066525B-4B95-4473-A45D-DFC457AC1F23}">
  <ds:schemaRefs>
    <ds:schemaRef ds:uri="http://schemas.microsoft.com/office/2006/metadata/properties"/>
    <ds:schemaRef ds:uri="http://schemas.microsoft.com/office/infopath/2007/PartnerControls"/>
    <ds:schemaRef ds:uri="2c42301b-c6dd-4269-91b9-17c9a1ee7006"/>
  </ds:schemaRefs>
</ds:datastoreItem>
</file>

<file path=docProps/app.xml><?xml version="1.0" encoding="utf-8"?>
<Properties xmlns="http://schemas.openxmlformats.org/officeDocument/2006/extended-properties" xmlns:vt="http://schemas.openxmlformats.org/officeDocument/2006/docPropsVTypes">
  <Template>Working Well presentation (003)</Template>
  <TotalTime>3522</TotalTime>
  <Words>1520</Words>
  <Application>Microsoft Office PowerPoint</Application>
  <PresentationFormat>Widescreen</PresentationFormat>
  <Paragraphs>154</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PowerPoint Presentation</vt:lpstr>
      <vt:lpstr>Karakia</vt:lpstr>
      <vt:lpstr>This resource will help you</vt:lpstr>
      <vt:lpstr>What the presentation covers</vt:lpstr>
      <vt:lpstr>Stress and productivity at work</vt:lpstr>
      <vt:lpstr>PowerPoint Presentation</vt:lpstr>
      <vt:lpstr>PowerPoint Presentation</vt:lpstr>
      <vt:lpstr>PowerPoint Presentation</vt:lpstr>
      <vt:lpstr>Signs for stress at work</vt:lpstr>
      <vt:lpstr>Understanding the  stress response</vt:lpstr>
      <vt:lpstr>Understanding burnout</vt:lpstr>
      <vt:lpstr>Reducing the impact of stress – the three Rs</vt:lpstr>
      <vt:lpstr>Tank on empty?</vt:lpstr>
      <vt:lpstr>Finding balance:  Te Whare Tapa Whā</vt:lpstr>
      <vt:lpstr>Fuel in, fuel out</vt:lpstr>
      <vt:lpstr>Checking your fuel tank level</vt:lpstr>
      <vt:lpstr>PowerPoint Presentation</vt:lpstr>
      <vt:lpstr>RESOLVE  Stressor – driving a truck </vt:lpstr>
      <vt:lpstr>How do we manage these challenges? </vt:lpstr>
      <vt:lpstr>Thinking about our thoughts </vt:lpstr>
      <vt:lpstr>PowerPoint Presentation</vt:lpstr>
      <vt:lpstr>Working backwards to a solution</vt:lpstr>
      <vt:lpstr>Switching on your  relaxation response</vt:lpstr>
      <vt:lpstr>Sleep</vt:lpstr>
      <vt:lpstr>PowerPoint Presentation</vt:lpstr>
      <vt:lpstr>Getting help and advice</vt:lpstr>
      <vt:lpstr>Mental Health Foundation  Covid-19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Standfield</dc:creator>
  <cp:lastModifiedBy>Stephanie Brown</cp:lastModifiedBy>
  <cp:revision>146</cp:revision>
  <dcterms:created xsi:type="dcterms:W3CDTF">2018-05-29T23:34:31Z</dcterms:created>
  <dcterms:modified xsi:type="dcterms:W3CDTF">2021-11-25T22:16:27Z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0x010100B84FD6E4ED07F54582C79FFB8031B374</vt:lpwstr>
  </property>
</Properties>
</file>